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747" r:id="rId1"/>
    <p:sldMasterId id="2147483868" r:id="rId2"/>
    <p:sldMasterId id="2147483844" r:id="rId3"/>
    <p:sldMasterId id="2147483856" r:id="rId4"/>
  </p:sldMasterIdLst>
  <p:notesMasterIdLst>
    <p:notesMasterId r:id="rId67"/>
  </p:notesMasterIdLst>
  <p:handoutMasterIdLst>
    <p:handoutMasterId r:id="rId68"/>
  </p:handoutMasterIdLst>
  <p:sldIdLst>
    <p:sldId id="330" r:id="rId5"/>
    <p:sldId id="388" r:id="rId6"/>
    <p:sldId id="387" r:id="rId7"/>
    <p:sldId id="411" r:id="rId8"/>
    <p:sldId id="364" r:id="rId9"/>
    <p:sldId id="367" r:id="rId10"/>
    <p:sldId id="366" r:id="rId11"/>
    <p:sldId id="350" r:id="rId12"/>
    <p:sldId id="443" r:id="rId13"/>
    <p:sldId id="389" r:id="rId14"/>
    <p:sldId id="374" r:id="rId15"/>
    <p:sldId id="375" r:id="rId16"/>
    <p:sldId id="376" r:id="rId17"/>
    <p:sldId id="278" r:id="rId18"/>
    <p:sldId id="412" r:id="rId19"/>
    <p:sldId id="446" r:id="rId20"/>
    <p:sldId id="450" r:id="rId21"/>
    <p:sldId id="416" r:id="rId22"/>
    <p:sldId id="447" r:id="rId23"/>
    <p:sldId id="390" r:id="rId24"/>
    <p:sldId id="392" r:id="rId25"/>
    <p:sldId id="393" r:id="rId26"/>
    <p:sldId id="409" r:id="rId27"/>
    <p:sldId id="414" r:id="rId28"/>
    <p:sldId id="395" r:id="rId29"/>
    <p:sldId id="405" r:id="rId30"/>
    <p:sldId id="407" r:id="rId31"/>
    <p:sldId id="398" r:id="rId32"/>
    <p:sldId id="401" r:id="rId33"/>
    <p:sldId id="402" r:id="rId34"/>
    <p:sldId id="410" r:id="rId35"/>
    <p:sldId id="445" r:id="rId36"/>
    <p:sldId id="417" r:id="rId37"/>
    <p:sldId id="418" r:id="rId38"/>
    <p:sldId id="383" r:id="rId39"/>
    <p:sldId id="382" r:id="rId40"/>
    <p:sldId id="419" r:id="rId41"/>
    <p:sldId id="421" r:id="rId42"/>
    <p:sldId id="422" r:id="rId43"/>
    <p:sldId id="423" r:id="rId44"/>
    <p:sldId id="426" r:id="rId45"/>
    <p:sldId id="427" r:id="rId46"/>
    <p:sldId id="428" r:id="rId47"/>
    <p:sldId id="429" r:id="rId48"/>
    <p:sldId id="433" r:id="rId49"/>
    <p:sldId id="434" r:id="rId50"/>
    <p:sldId id="435" r:id="rId51"/>
    <p:sldId id="420" r:id="rId52"/>
    <p:sldId id="451" r:id="rId53"/>
    <p:sldId id="448" r:id="rId54"/>
    <p:sldId id="437" r:id="rId55"/>
    <p:sldId id="438" r:id="rId56"/>
    <p:sldId id="439" r:id="rId57"/>
    <p:sldId id="449" r:id="rId58"/>
    <p:sldId id="441" r:id="rId59"/>
    <p:sldId id="442" r:id="rId60"/>
    <p:sldId id="291" r:id="rId61"/>
    <p:sldId id="319" r:id="rId62"/>
    <p:sldId id="452" r:id="rId63"/>
    <p:sldId id="362" r:id="rId64"/>
    <p:sldId id="345" r:id="rId65"/>
    <p:sldId id="331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folHlink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folHlink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folHlink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folHlink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folHlink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folHlink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folHlink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folHlink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folHlink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8" autoAdjust="0"/>
    <p:restoredTop sz="86278" autoAdjust="0"/>
  </p:normalViewPr>
  <p:slideViewPr>
    <p:cSldViewPr>
      <p:cViewPr>
        <p:scale>
          <a:sx n="70" d="100"/>
          <a:sy n="70" d="100"/>
        </p:scale>
        <p:origin x="-72" y="-354"/>
      </p:cViewPr>
      <p:guideLst>
        <p:guide orient="horz" pos="2160"/>
        <p:guide orient="horz" pos="1008"/>
        <p:guide pos="2880"/>
        <p:guide pos="576"/>
        <p:guide pos="5184"/>
      </p:guideLst>
    </p:cSldViewPr>
  </p:slideViewPr>
  <p:outlineViewPr>
    <p:cViewPr>
      <p:scale>
        <a:sx n="33" d="100"/>
        <a:sy n="33" d="100"/>
      </p:scale>
      <p:origin x="0" y="22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10568-AC93-41C0-BF8E-322EEA2DB14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E0F5C-5C3F-4973-86C6-CB9CC1993E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6312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C51E0C5-817C-486C-A837-E7133A7FD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1517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763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4A8EA-4E72-43BB-828E-4F371EC7DE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D9551-2D39-45E7-A996-544EE01CB842}" type="slidenum">
              <a:rPr lang="en-US" smtClean="0"/>
              <a:pPr/>
              <a:t>63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3CF95-B0CE-43F1-AA32-4D7016DE82B3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4A8EA-4E72-43BB-828E-4F371EC7DEA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6238C-FF6A-44A7-9CC3-A5175BB83619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39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39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39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E0C5-817C-486C-A837-E7133A7FD23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U w 07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905000"/>
            <a:ext cx="7010400" cy="2209800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FFFFFF"/>
                </a:solidFill>
                <a:effectLst/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14400" y="4724400"/>
            <a:ext cx="7315200" cy="990600"/>
          </a:xfrm>
        </p:spPr>
        <p:txBody>
          <a:bodyPr/>
          <a:lstStyle>
            <a:lvl1pPr algn="ctr">
              <a:buNone/>
              <a:defRPr b="0">
                <a:solidFill>
                  <a:srgbClr val="FFFFFF"/>
                </a:solidFill>
                <a:latin typeface="Gill Sans"/>
                <a:cs typeface="Gill San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D44D-63BA-4382-91B0-E2B7002687A3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F962-C4B8-4F4D-88A1-5119C21CE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667000"/>
            <a:ext cx="4114800" cy="360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667000"/>
            <a:ext cx="4114800" cy="1728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548188"/>
            <a:ext cx="4114800" cy="1728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667000"/>
            <a:ext cx="4114800" cy="360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2667000"/>
            <a:ext cx="4114800" cy="360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924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689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600201"/>
            <a:ext cx="5257800" cy="4525963"/>
          </a:xfrm>
        </p:spPr>
        <p:txBody>
          <a:bodyPr>
            <a:normAutofit/>
          </a:bodyPr>
          <a:lstStyle>
            <a:lvl1pPr>
              <a:defRPr sz="2800" b="0">
                <a:latin typeface="Gill Sans"/>
                <a:cs typeface="Gill Sans"/>
              </a:defRPr>
            </a:lvl1pPr>
            <a:lvl2pPr>
              <a:defRPr sz="2800" b="1">
                <a:latin typeface="Arial" pitchFamily="34" charset="0"/>
                <a:cs typeface="Arial" pitchFamily="34" charset="0"/>
              </a:defRPr>
            </a:lvl2pPr>
            <a:lvl3pPr>
              <a:defRPr sz="2800" b="1">
                <a:latin typeface="Arial" pitchFamily="34" charset="0"/>
                <a:cs typeface="Arial" pitchFamily="34" charset="0"/>
              </a:defRPr>
            </a:lvl3pPr>
            <a:lvl4pPr>
              <a:defRPr sz="2800" b="1">
                <a:latin typeface="Arial" pitchFamily="34" charset="0"/>
                <a:cs typeface="Arial" pitchFamily="34" charset="0"/>
              </a:defRPr>
            </a:lvl4pPr>
            <a:lvl5pPr>
              <a:defRPr sz="2800" b="1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2590800" cy="469106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75778-BF61-4CFA-9AE1-85AAB447DA5A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E4F8-5F6D-4899-9DCA-955EDC666B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28700"/>
            <a:ext cx="7315200" cy="1143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  <a:effectLst/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57400" y="2209800"/>
            <a:ext cx="5867400" cy="4114800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2800" b="0">
                <a:solidFill>
                  <a:srgbClr val="FFFFFF"/>
                </a:solidFill>
                <a:latin typeface="Gill Sans"/>
                <a:cs typeface="Gill San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41309-909D-4569-B005-8E7FA931D622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5911-93EA-4582-9A0B-ECF09BAAB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5528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95800"/>
            <a:ext cx="5486400" cy="871539"/>
          </a:xfrm>
        </p:spPr>
        <p:txBody>
          <a:bodyPr anchor="b">
            <a:noAutofit/>
          </a:bodyPr>
          <a:lstStyle>
            <a:lvl1pPr algn="ctr">
              <a:defRPr sz="2400" b="0">
                <a:solidFill>
                  <a:srgbClr val="FFFFFF"/>
                </a:solidFill>
                <a:effectLst/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38068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FFFFFF"/>
                </a:solidFill>
                <a:effectLst>
                  <a:reflection stA="50000" endPos="75000" dist="12700" dir="5400000" sy="-100000" algn="bl" rotWithShape="0"/>
                </a:effectLst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9109-9ABF-441B-B501-6D413A0FA5AD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E931-05D8-49AC-A475-548232AEF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28700"/>
            <a:ext cx="7315200" cy="1143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  <a:effectLst/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57400" y="2209800"/>
            <a:ext cx="5867400" cy="4114800"/>
          </a:xfr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2800" b="0">
                <a:solidFill>
                  <a:srgbClr val="FFFFFF"/>
                </a:solidFill>
                <a:latin typeface="Gill Sans"/>
                <a:cs typeface="Gill San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41309-909D-4569-B005-8E7FA931D622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5911-93EA-4582-9A0B-ECF09BAAB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7315200" cy="1143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  <a:effectLst/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8300" y="3429000"/>
            <a:ext cx="5867400" cy="1219200"/>
          </a:xfrm>
        </p:spPr>
        <p:txBody>
          <a:bodyPr>
            <a:normAutofit/>
          </a:bodyPr>
          <a:lstStyle>
            <a:lvl1pPr algn="ctr">
              <a:buClr>
                <a:srgbClr val="C00000"/>
              </a:buClr>
              <a:buSzPct val="120000"/>
              <a:buFontTx/>
              <a:buNone/>
              <a:defRPr sz="2800" b="0">
                <a:solidFill>
                  <a:srgbClr val="FFFFFF"/>
                </a:solidFill>
                <a:effectLst>
                  <a:reflection stA="50000" endPos="75000" dist="12700" dir="5400000" sy="-100000" algn="bl" rotWithShape="0"/>
                </a:effectLst>
                <a:latin typeface="Gill Sans"/>
                <a:cs typeface="Gill San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20EC-A946-4B82-B0CC-5ABF9963EA08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F977B-4CCD-4DE5-8DA1-796534C83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6E94A-038A-4148-8AB2-2CF6FBC8E410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B9CAAE-203A-4C76-B161-8E1650C6CA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1C4B-D1B6-443C-8956-14B69D3DDB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0DDBFC-DCAE-DB4D-9291-5DF82BDE30D0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B82670-9A75-FE43-A2C2-147037702D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BCD2-7B07-430E-9D91-3B82633A5408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66489-1CCA-42EE-8BAF-FE67F0E21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704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006475"/>
            <a:ext cx="7772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332038"/>
            <a:ext cx="77724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74C0735D-699B-43D7-8391-95C49963B087}" type="datetimeFigureOut">
              <a:rPr lang="en-US"/>
              <a:pPr>
                <a:defRPr/>
              </a:pPr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B770835E-A889-40DB-BF30-F5716C7A1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9" r:id="rId2"/>
    <p:sldLayoutId id="2147483840" r:id="rId3"/>
    <p:sldLayoutId id="2147483841" r:id="rId4"/>
    <p:sldLayoutId id="2147483843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baseline="0">
          <a:solidFill>
            <a:srgbClr val="FFFFFF"/>
          </a:solidFill>
          <a:latin typeface="Gill Sans"/>
          <a:ea typeface="+mj-ea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itchFamily="2" charset="2"/>
        <a:buChar char="§"/>
        <a:defRPr sz="3200" b="0" i="0" kern="1200" baseline="0">
          <a:solidFill>
            <a:srgbClr val="FFFFFF"/>
          </a:solidFill>
          <a:latin typeface="Gill Sans"/>
          <a:ea typeface="+mn-ea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itchFamily="2" charset="2"/>
        <a:buChar char="§"/>
        <a:defRPr sz="2800" b="0" i="0" kern="1200" baseline="0">
          <a:solidFill>
            <a:srgbClr val="FFFFFF"/>
          </a:solidFill>
          <a:latin typeface="Gill Sans"/>
          <a:ea typeface="+mn-ea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itchFamily="2" charset="2"/>
        <a:buChar char="§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itchFamily="2" charset="2"/>
        <a:buChar char="§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itchFamily="2" charset="2"/>
        <a:buChar char="§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2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513B6-3504-471B-87F2-1A7E1B7D277A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76174-D96A-4EC5-863F-99412E6AC2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2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578E-EDFB-4C64-B5B7-2164A604ACE4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B7595-A0A3-41FA-AB44-51B3CEF7C45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2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70E3-11F2-414D-9F59-E6B70FBEC12E}" type="datetimeFigureOut">
              <a:rPr lang="en-US" smtClean="0"/>
              <a:pPr/>
              <a:t>12/6/2011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7BEC0-EBF7-4704-9C2B-764E852A8A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rrnie.msu.montana.edu/ERRNIE%20Photo%20Library/farmwork%202.jp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rrnie.msu.montana.edu/ERRNIE%20Photo%20Library/clean%20windowsill.jpg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rrnie.msu.montana.edu/ERRNIE%20Photo%20Library/dad%20in%20shop.jp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hyperlink" Target="http://errnie.msu.montana.edu/ERRNIE%20Photo%20Library/jewelry%20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healthaffairs.org/search?author1=Leonardo+Trasande&amp;sortspec=date&amp;submit=Subm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content.healthaffairs.org/search?author1=Yinghua+Liu&amp;sortspec=date&amp;submit=Submit" TargetMode="External"/><Relationship Id="rId4" Type="http://schemas.openxmlformats.org/officeDocument/2006/relationships/hyperlink" Target="http://content.healthaffairs.org/content/30/5/863.abstract#corresp-1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rrnie.msu.montana.edu/ERRNIE%20Photo%20Library/Becca%20Spear,%20PHN.jpg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rrnie.msu.montana.edu/ERRNIE%20Photo%20Library/child%20in%20car%202.jpg" TargetMode="Externa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errnie.msu.montana.edu/ERRNIE%20Photo%20Library/work%20clothes%20and%20baby.jpg" TargetMode="Externa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2000">
                <a:srgbClr val="FFFFFF"/>
              </a:gs>
              <a:gs pos="100000">
                <a:srgbClr val="000000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457200" y="3048000"/>
            <a:ext cx="8382000" cy="1676400"/>
          </a:xfrm>
        </p:spPr>
        <p:txBody>
          <a:bodyPr anchor="t"/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Candara"/>
                <a:cs typeface="Candara"/>
              </a:rPr>
              <a:t>Household </a:t>
            </a:r>
            <a:r>
              <a:rPr lang="en-US" sz="3200" dirty="0" smtClean="0">
                <a:solidFill>
                  <a:schemeClr val="bg1"/>
                </a:solidFill>
                <a:latin typeface="Candara"/>
                <a:cs typeface="Candara"/>
              </a:rPr>
              <a:t>Environmental Health </a:t>
            </a:r>
            <a:r>
              <a:rPr lang="en-US" sz="3200" dirty="0">
                <a:solidFill>
                  <a:schemeClr val="bg1"/>
                </a:solidFill>
                <a:latin typeface="Candara"/>
                <a:cs typeface="Candara"/>
              </a:rPr>
              <a:t>Risks to Rural Children – Risks and Perceptions of Risk </a:t>
            </a:r>
            <a:endParaRPr lang="en-US" sz="3200" i="1" dirty="0" smtClean="0">
              <a:solidFill>
                <a:schemeClr val="bg1"/>
              </a:solidFill>
              <a:latin typeface="Candara"/>
              <a:cs typeface="Candara"/>
            </a:endParaRPr>
          </a:p>
        </p:txBody>
      </p:sp>
      <p:pic>
        <p:nvPicPr>
          <p:cNvPr id="25" name="Picture 24" descr="Nursing4c_PP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953000"/>
            <a:ext cx="2438400" cy="143186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3040743" y="4648200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/>
                <a:cs typeface="Candara"/>
              </a:rPr>
              <a:t>Patricia Butterfield, Dean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/>
                <a:cs typeface="Candara"/>
              </a:rPr>
              <a:t>Washington State University College of Nursing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/>
                <a:cs typeface="Candara"/>
              </a:rPr>
              <a:t>Spokane, Washington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i="1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/>
                <a:cs typeface="Candara"/>
              </a:rPr>
              <a:t>OPHA October 2011</a:t>
            </a:r>
            <a:endParaRPr lang="en-US" sz="2400" i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6" name="Picture 2" descr="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30316" b="20842"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676400"/>
            <a:ext cx="6172200" cy="3581400"/>
          </a:xfrm>
        </p:spPr>
        <p:txBody>
          <a:bodyPr/>
          <a:lstStyle/>
          <a:p>
            <a:endParaRPr lang="en-US" sz="3600" i="1" dirty="0" smtClean="0">
              <a:effectLst/>
              <a:latin typeface="Candara"/>
              <a:cs typeface="Candara"/>
            </a:endParaRPr>
          </a:p>
          <a:p>
            <a:r>
              <a:rPr lang="en-US" sz="3600" i="1" dirty="0" smtClean="0">
                <a:effectLst/>
                <a:latin typeface="Candara"/>
                <a:cs typeface="Candara"/>
              </a:rPr>
              <a:t>Rural environmental health is different</a:t>
            </a:r>
          </a:p>
          <a:p>
            <a:endParaRPr lang="en-US" sz="3600" i="1" dirty="0" smtClean="0">
              <a:effectLst/>
              <a:latin typeface="Candara"/>
              <a:cs typeface="Candara"/>
            </a:endParaRPr>
          </a:p>
          <a:p>
            <a:endParaRPr lang="en-US" sz="3200" i="1" dirty="0">
              <a:effectLst/>
              <a:latin typeface="Candara"/>
              <a:cs typeface="Candara"/>
            </a:endParaRPr>
          </a:p>
          <a:p>
            <a:endParaRPr lang="en-US" sz="3200" dirty="0">
              <a:effectLst/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5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120838576"/>
              </p:ext>
            </p:extLst>
          </p:nvPr>
        </p:nvGraphicFramePr>
        <p:xfrm>
          <a:off x="609600" y="1143000"/>
          <a:ext cx="8040349" cy="5030372"/>
        </p:xfrm>
        <a:graphic>
          <a:graphicData uri="http://schemas.openxmlformats.org/presentationml/2006/ole">
            <p:oleObj spid="_x0000_s87100" name="PaperPort Document" r:id="rId3" imgW="0" imgH="0" progId="">
              <p:embed/>
            </p:oleObj>
          </a:graphicData>
        </a:graphic>
      </p:graphicFrame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5638800" y="6324600"/>
            <a:ext cx="4016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ndara"/>
                <a:cs typeface="Candara"/>
              </a:rPr>
              <a:t>Purdy Creek fire, September 2001</a:t>
            </a:r>
          </a:p>
        </p:txBody>
      </p:sp>
    </p:spTree>
    <p:extLst>
      <p:ext uri="{BB962C8B-B14F-4D97-AF65-F5344CB8AC3E}">
        <p14:creationId xmlns:p14="http://schemas.microsoft.com/office/powerpoint/2010/main" xmlns="" val="16044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267200" cy="685800"/>
          </a:xfrm>
        </p:spPr>
        <p:txBody>
          <a:bodyPr/>
          <a:lstStyle/>
          <a:p>
            <a:pPr algn="l"/>
            <a:r>
              <a:rPr lang="en-US" dirty="0" smtClean="0">
                <a:latin typeface="Candara"/>
                <a:cs typeface="Candara"/>
              </a:rPr>
              <a:t>background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667000"/>
            <a:ext cx="3429000" cy="360997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2400" dirty="0">
              <a:latin typeface="Tahoma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latin typeface="Tahoma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419600" y="6172200"/>
            <a:ext cx="4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Candara"/>
                <a:cs typeface="Candara"/>
              </a:rPr>
              <a:t>Bunker Hill Smelter Complex, Smelterville, Idaho</a:t>
            </a:r>
          </a:p>
        </p:txBody>
      </p:sp>
      <p:graphicFrame>
        <p:nvGraphicFramePr>
          <p:cNvPr id="48135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54604454"/>
              </p:ext>
            </p:extLst>
          </p:nvPr>
        </p:nvGraphicFramePr>
        <p:xfrm>
          <a:off x="533400" y="1143000"/>
          <a:ext cx="7770813" cy="4896957"/>
        </p:xfrm>
        <a:graphic>
          <a:graphicData uri="http://schemas.openxmlformats.org/presentationml/2006/ole">
            <p:oleObj spid="_x0000_s88124" name="Photo Editor Photo" r:id="rId3" imgW="4572396" imgH="288061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9594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" y="381000"/>
            <a:ext cx="9144000" cy="762000"/>
          </a:xfrm>
        </p:spPr>
        <p:txBody>
          <a:bodyPr/>
          <a:lstStyle/>
          <a:p>
            <a:pPr algn="l"/>
            <a:r>
              <a:rPr lang="en-US" sz="2800" dirty="0" smtClean="0">
                <a:latin typeface="Candara"/>
                <a:cs typeface="Candara"/>
              </a:rPr>
              <a:t>Background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91200" y="5410200"/>
            <a:ext cx="3352800" cy="942975"/>
          </a:xfrm>
        </p:spPr>
        <p:txBody>
          <a:bodyPr/>
          <a:lstStyle/>
          <a:p>
            <a:r>
              <a:rPr lang="en-US" sz="1800" dirty="0" smtClean="0">
                <a:latin typeface="Candara"/>
                <a:cs typeface="Candara"/>
              </a:rPr>
              <a:t>Alberton chlorine spill</a:t>
            </a:r>
            <a:endParaRPr lang="en-US" sz="1800" dirty="0">
              <a:latin typeface="Candara"/>
              <a:cs typeface="Candara"/>
            </a:endParaRPr>
          </a:p>
          <a:p>
            <a:pPr>
              <a:buFontTx/>
              <a:buNone/>
            </a:pPr>
            <a:endParaRPr lang="en-US" sz="2800" dirty="0">
              <a:latin typeface="Tahoma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2800" dirty="0">
              <a:latin typeface="Tahoma" charset="0"/>
            </a:endParaRPr>
          </a:p>
          <a:p>
            <a:pPr>
              <a:buFontTx/>
              <a:buNone/>
            </a:pPr>
            <a:endParaRPr lang="en-US" sz="2800" dirty="0">
              <a:latin typeface="Tahoma" charset="0"/>
            </a:endParaRPr>
          </a:p>
        </p:txBody>
      </p:sp>
      <p:sp>
        <p:nvSpPr>
          <p:cNvPr id="26628" name="Text Box 10"/>
          <p:cNvSpPr txBox="1">
            <a:spLocks noChangeArrowheads="1"/>
          </p:cNvSpPr>
          <p:nvPr/>
        </p:nvSpPr>
        <p:spPr bwMode="auto">
          <a:xfrm>
            <a:off x="457200" y="62484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 t="21615" b="21615"/>
          <a:stretch>
            <a:fillRect/>
          </a:stretch>
        </p:blipFill>
        <p:spPr>
          <a:xfrm>
            <a:off x="-100762" y="1371601"/>
            <a:ext cx="9244762" cy="3962400"/>
          </a:xfrm>
        </p:spPr>
      </p:pic>
    </p:spTree>
    <p:extLst>
      <p:ext uri="{BB962C8B-B14F-4D97-AF65-F5344CB8AC3E}">
        <p14:creationId xmlns:p14="http://schemas.microsoft.com/office/powerpoint/2010/main" xmlns="" val="37056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E8B065D1-CA62-4149-AE99-35BBF0B07E39}" type="slidenum">
              <a:rPr lang="en-US"/>
              <a:pPr algn="r">
                <a:defRPr/>
              </a:pPr>
              <a:t>16</a:t>
            </a:fld>
            <a:endParaRPr lang="en-US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i="1" u="sng" dirty="0" smtClean="0">
                <a:latin typeface="Candara"/>
                <a:cs typeface="Candara"/>
              </a:rPr>
              <a:t>Aims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 dirty="0" smtClean="0">
                <a:latin typeface="Candara"/>
                <a:cs typeface="Candara"/>
              </a:rPr>
              <a:t>Identify frequency of household risks in unstudied communities</a:t>
            </a:r>
          </a:p>
          <a:p>
            <a:pPr>
              <a:lnSpc>
                <a:spcPct val="90000"/>
              </a:lnSpc>
            </a:pPr>
            <a:r>
              <a:rPr lang="en-US" sz="2800" i="1" dirty="0" smtClean="0">
                <a:latin typeface="Candara"/>
                <a:cs typeface="Candara"/>
              </a:rPr>
              <a:t>Test impact of a public health nursing intervention on</a:t>
            </a:r>
            <a:endParaRPr lang="en-US" sz="2800" b="0" i="1" dirty="0" smtClean="0">
              <a:latin typeface="Candara"/>
              <a:cs typeface="Candara"/>
            </a:endParaRPr>
          </a:p>
          <a:p>
            <a:pPr lvl="2">
              <a:lnSpc>
                <a:spcPct val="90000"/>
              </a:lnSpc>
            </a:pPr>
            <a:r>
              <a:rPr lang="en-US" sz="2800" b="0" i="1" dirty="0" smtClean="0">
                <a:latin typeface="Candara"/>
                <a:cs typeface="Candara"/>
              </a:rPr>
              <a:t>Parents’ self-efficacy</a:t>
            </a:r>
          </a:p>
          <a:p>
            <a:pPr lvl="2">
              <a:lnSpc>
                <a:spcPct val="90000"/>
              </a:lnSpc>
            </a:pPr>
            <a:r>
              <a:rPr lang="en-US" sz="2800" b="0" i="1" dirty="0" smtClean="0">
                <a:latin typeface="Candara"/>
                <a:cs typeface="Candara"/>
              </a:rPr>
              <a:t>Parents’ precautionary adoption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1447800"/>
            <a:ext cx="9144000" cy="5181600"/>
          </a:xfrm>
        </p:spPr>
        <p:txBody>
          <a:bodyPr/>
          <a:lstStyle/>
          <a:p>
            <a:r>
              <a:rPr lang="en-US" sz="2800" dirty="0">
                <a:latin typeface="Candara"/>
                <a:cs typeface="Candara"/>
              </a:rPr>
              <a:t>P</a:t>
            </a:r>
            <a:r>
              <a:rPr lang="en-US" sz="2800" dirty="0" smtClean="0">
                <a:latin typeface="Candara"/>
                <a:cs typeface="Candara"/>
              </a:rPr>
              <a:t>ublished </a:t>
            </a:r>
            <a:r>
              <a:rPr lang="en-US" sz="2800" dirty="0">
                <a:latin typeface="Candara"/>
                <a:cs typeface="Candara"/>
              </a:rPr>
              <a:t>online ahead of </a:t>
            </a:r>
            <a:r>
              <a:rPr lang="en-US" sz="2800" dirty="0" smtClean="0">
                <a:latin typeface="Candara"/>
                <a:cs typeface="Candara"/>
              </a:rPr>
              <a:t>print Aug </a:t>
            </a:r>
            <a:r>
              <a:rPr lang="en-US" sz="2800" dirty="0">
                <a:latin typeface="Candara"/>
                <a:cs typeface="Candara"/>
              </a:rPr>
              <a:t>11, 2011</a:t>
            </a:r>
          </a:p>
          <a:p>
            <a:r>
              <a:rPr lang="en-US" sz="2800" dirty="0" smtClean="0">
                <a:latin typeface="Candara"/>
                <a:cs typeface="Candara"/>
              </a:rPr>
              <a:t>American </a:t>
            </a:r>
            <a:r>
              <a:rPr lang="en-US" sz="2800" dirty="0">
                <a:latin typeface="Candara"/>
                <a:cs typeface="Candara"/>
              </a:rPr>
              <a:t>Journal of Public Health, 10.2105/AJPH.</a:t>
            </a:r>
            <a:r>
              <a:rPr lang="en-US" sz="2800" dirty="0" smtClean="0">
                <a:latin typeface="Candara"/>
                <a:cs typeface="Candara"/>
              </a:rPr>
              <a:t>2011.300164</a:t>
            </a:r>
            <a:endParaRPr lang="en-US" sz="2800" dirty="0">
              <a:latin typeface="Candara"/>
              <a:cs typeface="Candara"/>
            </a:endParaRPr>
          </a:p>
          <a:p>
            <a:endParaRPr lang="en-US" sz="2800" dirty="0" smtClean="0">
              <a:latin typeface="Candara"/>
              <a:cs typeface="Candara"/>
            </a:endParaRPr>
          </a:p>
          <a:p>
            <a:endParaRPr lang="en-US" sz="2800" dirty="0">
              <a:latin typeface="Candara"/>
              <a:cs typeface="Candara"/>
            </a:endParaRPr>
          </a:p>
          <a:p>
            <a:r>
              <a:rPr lang="en-US" sz="2800" dirty="0">
                <a:latin typeface="Candara"/>
                <a:cs typeface="Candara"/>
              </a:rPr>
              <a:t>Patricia </a:t>
            </a:r>
            <a:r>
              <a:rPr lang="en-US" sz="2800" dirty="0" smtClean="0">
                <a:latin typeface="Candara"/>
                <a:cs typeface="Candara"/>
              </a:rPr>
              <a:t>Butterfield, Wade Hill, Julie Postma, </a:t>
            </a:r>
          </a:p>
          <a:p>
            <a:r>
              <a:rPr lang="en-US" sz="2800" dirty="0" smtClean="0">
                <a:latin typeface="Candara"/>
                <a:cs typeface="Candara"/>
              </a:rPr>
              <a:t>Phillip </a:t>
            </a:r>
            <a:r>
              <a:rPr lang="en-US" sz="2800" dirty="0">
                <a:latin typeface="Candara"/>
                <a:cs typeface="Candara"/>
              </a:rPr>
              <a:t>Butterfield, </a:t>
            </a:r>
            <a:r>
              <a:rPr lang="en-US" sz="2800" dirty="0" smtClean="0">
                <a:latin typeface="Candara"/>
                <a:cs typeface="Candara"/>
              </a:rPr>
              <a:t>Tamara </a:t>
            </a:r>
            <a:r>
              <a:rPr lang="en-US" sz="2800" dirty="0">
                <a:latin typeface="Candara"/>
                <a:cs typeface="Candara"/>
              </a:rPr>
              <a:t>Odom-</a:t>
            </a:r>
            <a:r>
              <a:rPr lang="en-US" sz="2800" dirty="0" smtClean="0">
                <a:latin typeface="Candara"/>
                <a:cs typeface="Candara"/>
              </a:rPr>
              <a:t>Maryon</a:t>
            </a:r>
            <a:endParaRPr lang="en-US" sz="28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0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3886200" cy="3657600"/>
          </a:xfrm>
        </p:spPr>
        <p:txBody>
          <a:bodyPr/>
          <a:lstStyle/>
          <a:p>
            <a:pPr algn="l"/>
            <a:r>
              <a:rPr lang="en-US" sz="2800" dirty="0" smtClean="0">
                <a:latin typeface="Candara" pitchFamily="34" charset="0"/>
              </a:rPr>
              <a:t> </a:t>
            </a:r>
            <a:r>
              <a:rPr lang="en-US" sz="3200" dirty="0" smtClean="0">
                <a:latin typeface="Candara" pitchFamily="34" charset="0"/>
              </a:rPr>
              <a:t>TERRA Framework:</a:t>
            </a:r>
            <a:br>
              <a:rPr lang="en-US" sz="3200" dirty="0" smtClean="0">
                <a:latin typeface="Candara" pitchFamily="34" charset="0"/>
              </a:rPr>
            </a:br>
            <a:r>
              <a:rPr lang="en-US" sz="3200" dirty="0">
                <a:latin typeface="Candara" pitchFamily="34" charset="0"/>
              </a:rPr>
              <a:t/>
            </a:r>
            <a:br>
              <a:rPr lang="en-US" sz="3200" dirty="0">
                <a:latin typeface="Candara" pitchFamily="34" charset="0"/>
              </a:rPr>
            </a:br>
            <a:r>
              <a:rPr lang="en-US" sz="3200" dirty="0" smtClean="0">
                <a:latin typeface="Candara" pitchFamily="34" charset="0"/>
              </a:rPr>
              <a:t/>
            </a:r>
            <a:br>
              <a:rPr lang="en-US" sz="3200" dirty="0" smtClean="0">
                <a:latin typeface="Candara" pitchFamily="34" charset="0"/>
              </a:rPr>
            </a:br>
            <a:r>
              <a:rPr lang="en-US" sz="3200" i="1" dirty="0" smtClean="0">
                <a:latin typeface="Candara" pitchFamily="34" charset="0"/>
              </a:rPr>
              <a:t>Advances in Nursing Science</a:t>
            </a:r>
            <a:r>
              <a:rPr lang="en-US" sz="3200" i="1" dirty="0">
                <a:latin typeface="Candara" pitchFamily="34" charset="0"/>
              </a:rPr>
              <a:t> </a:t>
            </a:r>
            <a:r>
              <a:rPr lang="en-US" sz="3200" i="1" dirty="0" smtClean="0">
                <a:latin typeface="Candara" pitchFamily="34" charset="0"/>
              </a:rPr>
              <a:t>, 2009</a:t>
            </a:r>
            <a:r>
              <a:rPr lang="en-US" sz="3200" dirty="0" smtClean="0">
                <a:latin typeface="Candara" pitchFamily="34" charset="0"/>
              </a:rPr>
              <a:t>.  </a:t>
            </a:r>
            <a:endParaRPr lang="en-US" sz="3200" dirty="0">
              <a:latin typeface="Candara" pitchFamily="34" charset="0"/>
            </a:endParaRPr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4419600" y="533400"/>
          <a:ext cx="4400550" cy="5943600"/>
        </p:xfrm>
        <a:graphic>
          <a:graphicData uri="http://schemas.openxmlformats.org/presentationml/2006/ole">
            <p:oleObj spid="_x0000_s105487" name="Acrobat Document" r:id="rId3" imgW="5928480" imgH="911232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220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4114800"/>
          </a:xfrm>
        </p:spPr>
        <p:txBody>
          <a:bodyPr/>
          <a:lstStyle/>
          <a:p>
            <a:pPr algn="l"/>
            <a:r>
              <a:rPr lang="en-US" sz="3200" dirty="0" smtClean="0">
                <a:latin typeface="Candara"/>
                <a:cs typeface="Candara"/>
              </a:rPr>
              <a:t>Conceptualization based on:</a:t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 smtClean="0">
                <a:latin typeface="Candara"/>
                <a:cs typeface="Candara"/>
              </a:rPr>
              <a:t>-  Thinking upstream</a:t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 smtClean="0">
                <a:latin typeface="Candara"/>
                <a:cs typeface="Candara"/>
              </a:rPr>
              <a:t>-  Multiple-exposures multiple effects (MeMe) framework from World Health Organization (Briggs)</a:t>
            </a:r>
            <a:endParaRPr lang="en-US" sz="3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667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5"/>
          <p:cNvSpPr>
            <a:spLocks noChangeArrowheads="1"/>
          </p:cNvSpPr>
          <p:nvPr/>
        </p:nvSpPr>
        <p:spPr bwMode="auto">
          <a:xfrm>
            <a:off x="3124200" y="2819400"/>
            <a:ext cx="1593850" cy="6858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EH risks</a:t>
            </a:r>
          </a:p>
        </p:txBody>
      </p:sp>
      <p:sp>
        <p:nvSpPr>
          <p:cNvPr id="2051" name="AutoShape 8"/>
          <p:cNvSpPr>
            <a:spLocks noChangeArrowheads="1"/>
          </p:cNvSpPr>
          <p:nvPr/>
        </p:nvSpPr>
        <p:spPr bwMode="auto">
          <a:xfrm>
            <a:off x="3048000" y="3810000"/>
            <a:ext cx="1670050" cy="735013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Risk perception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052" name="AutoShape 9"/>
          <p:cNvSpPr>
            <a:spLocks noChangeArrowheads="1"/>
          </p:cNvSpPr>
          <p:nvPr/>
        </p:nvSpPr>
        <p:spPr bwMode="auto">
          <a:xfrm>
            <a:off x="5181600" y="3810000"/>
            <a:ext cx="1144588" cy="8382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Proximal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outcomes</a:t>
            </a:r>
          </a:p>
        </p:txBody>
      </p:sp>
      <p:sp>
        <p:nvSpPr>
          <p:cNvPr id="2053" name="AutoShape 11"/>
          <p:cNvSpPr>
            <a:spLocks noChangeArrowheads="1"/>
          </p:cNvSpPr>
          <p:nvPr/>
        </p:nvSpPr>
        <p:spPr bwMode="auto">
          <a:xfrm>
            <a:off x="6781800" y="3810000"/>
            <a:ext cx="1144588" cy="6858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Distal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outcomes</a:t>
            </a:r>
          </a:p>
        </p:txBody>
      </p:sp>
      <p:sp>
        <p:nvSpPr>
          <p:cNvPr id="2054" name="AutoShape 17"/>
          <p:cNvSpPr>
            <a:spLocks noChangeArrowheads="1"/>
          </p:cNvSpPr>
          <p:nvPr/>
        </p:nvSpPr>
        <p:spPr bwMode="auto">
          <a:xfrm>
            <a:off x="838200" y="3352800"/>
            <a:ext cx="1600200" cy="7112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interventions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2055" name="AutoShape 21"/>
          <p:cNvCxnSpPr>
            <a:cxnSpLocks noChangeShapeType="1"/>
          </p:cNvCxnSpPr>
          <p:nvPr/>
        </p:nvCxnSpPr>
        <p:spPr bwMode="auto">
          <a:xfrm>
            <a:off x="4724400" y="4191000"/>
            <a:ext cx="457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56" name="AutoShape 22"/>
          <p:cNvCxnSpPr>
            <a:cxnSpLocks noChangeShapeType="1"/>
          </p:cNvCxnSpPr>
          <p:nvPr/>
        </p:nvCxnSpPr>
        <p:spPr bwMode="auto">
          <a:xfrm>
            <a:off x="6324600" y="4191000"/>
            <a:ext cx="455613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057" name="AutoShape 30"/>
          <p:cNvSpPr>
            <a:spLocks noChangeArrowheads="1"/>
          </p:cNvSpPr>
          <p:nvPr/>
        </p:nvSpPr>
        <p:spPr bwMode="auto">
          <a:xfrm>
            <a:off x="152400" y="762000"/>
            <a:ext cx="8589963" cy="447833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 sz="1300" b="1" dirty="0">
              <a:latin typeface="Calibri" pitchFamily="34" charset="0"/>
            </a:endParaRPr>
          </a:p>
        </p:txBody>
      </p:sp>
      <p:sp>
        <p:nvSpPr>
          <p:cNvPr id="2058" name="Text Box 31"/>
          <p:cNvSpPr txBox="1">
            <a:spLocks noChangeArrowheads="1"/>
          </p:cNvSpPr>
          <p:nvPr/>
        </p:nvSpPr>
        <p:spPr bwMode="auto">
          <a:xfrm>
            <a:off x="838200" y="914400"/>
            <a:ext cx="7315200" cy="93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342900" indent="-342900">
              <a:lnSpc>
                <a:spcPts val="800"/>
              </a:lnSpc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Macro-determinants:  Ecologic- or societal- level 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antecedents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Physical-spatial</a:t>
            </a: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Economic-resources</a:t>
            </a: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Cultural-ideologic </a:t>
            </a:r>
          </a:p>
        </p:txBody>
      </p:sp>
      <p:sp>
        <p:nvSpPr>
          <p:cNvPr id="2059" name="Text Box 32"/>
          <p:cNvSpPr txBox="1">
            <a:spLocks noChangeArrowheads="1"/>
          </p:cNvSpPr>
          <p:nvPr/>
        </p:nvSpPr>
        <p:spPr bwMode="auto">
          <a:xfrm>
            <a:off x="228600" y="5791200"/>
            <a:ext cx="8686800" cy="82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</a:rPr>
              <a:t>TERRA framework: 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 Translational Environmental Research in Rural Areas</a:t>
            </a:r>
            <a:endParaRPr lang="en-US" sz="2400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sp>
        <p:nvSpPr>
          <p:cNvPr id="2060" name="AutoShape 30"/>
          <p:cNvSpPr>
            <a:spLocks noChangeArrowheads="1"/>
          </p:cNvSpPr>
          <p:nvPr/>
        </p:nvSpPr>
        <p:spPr bwMode="auto">
          <a:xfrm>
            <a:off x="609600" y="2362200"/>
            <a:ext cx="8035925" cy="254635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 sz="1300" b="1" dirty="0">
              <a:latin typeface="Calibri" pitchFamily="34" charset="0"/>
            </a:endParaRPr>
          </a:p>
        </p:txBody>
      </p:sp>
      <p:cxnSp>
        <p:nvCxnSpPr>
          <p:cNvPr id="2061" name="AutoShape 21"/>
          <p:cNvCxnSpPr>
            <a:cxnSpLocks noChangeShapeType="1"/>
            <a:endCxn id="2051" idx="1"/>
          </p:cNvCxnSpPr>
          <p:nvPr/>
        </p:nvCxnSpPr>
        <p:spPr bwMode="auto">
          <a:xfrm>
            <a:off x="2438400" y="3810000"/>
            <a:ext cx="609600" cy="36750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62" name="AutoShape 21"/>
          <p:cNvCxnSpPr>
            <a:cxnSpLocks noChangeShapeType="1"/>
          </p:cNvCxnSpPr>
          <p:nvPr/>
        </p:nvCxnSpPr>
        <p:spPr bwMode="auto">
          <a:xfrm flipV="1">
            <a:off x="2438400" y="3200400"/>
            <a:ext cx="685800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63" name="AutoShape 21"/>
          <p:cNvCxnSpPr>
            <a:cxnSpLocks noChangeShapeType="1"/>
            <a:stCxn id="2050" idx="3"/>
          </p:cNvCxnSpPr>
          <p:nvPr/>
        </p:nvCxnSpPr>
        <p:spPr bwMode="auto">
          <a:xfrm>
            <a:off x="4718050" y="3162300"/>
            <a:ext cx="2679700" cy="609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064" name="Text Box 31"/>
          <p:cNvSpPr txBox="1">
            <a:spLocks noChangeArrowheads="1"/>
          </p:cNvSpPr>
          <p:nvPr/>
        </p:nvSpPr>
        <p:spPr bwMode="auto">
          <a:xfrm>
            <a:off x="990600" y="2438400"/>
            <a:ext cx="7391400" cy="3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Candara" pitchFamily="34" charset="0"/>
              </a:rPr>
              <a:t>EH Inequities: Differential distribution of resources available at the family level</a:t>
            </a:r>
          </a:p>
        </p:txBody>
      </p:sp>
      <p:cxnSp>
        <p:nvCxnSpPr>
          <p:cNvPr id="2065" name="AutoShape 21"/>
          <p:cNvCxnSpPr>
            <a:cxnSpLocks noChangeShapeType="1"/>
          </p:cNvCxnSpPr>
          <p:nvPr/>
        </p:nvCxnSpPr>
        <p:spPr bwMode="auto">
          <a:xfrm rot="5400000">
            <a:off x="3810000" y="3657600"/>
            <a:ext cx="306388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type="triangle" w="lg" len="med"/>
          </a:ln>
        </p:spPr>
      </p:cxnSp>
      <p:sp>
        <p:nvSpPr>
          <p:cNvPr id="18" name="TextBox 17"/>
          <p:cNvSpPr txBox="1"/>
          <p:nvPr/>
        </p:nvSpPr>
        <p:spPr>
          <a:xfrm>
            <a:off x="7353300" y="495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029200" y="3505200"/>
            <a:ext cx="1524000" cy="12954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72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762000"/>
            <a:ext cx="8077200" cy="4648200"/>
          </a:xfrm>
        </p:spPr>
        <p:txBody>
          <a:bodyPr>
            <a:noAutofit/>
          </a:bodyPr>
          <a:lstStyle/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Team: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Patricia Butterfield. WSU. R01.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Wade Hill.  MSU. K01.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Laura Larsson. OHSU dissertation. 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Phil Butterfield. WSU. EPA and water analysis work.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Julie Postma. UW T32. 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Public health personnel at Gallatin City County Health Department and Whatcom County Health Department.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endParaRPr lang="en-US" sz="2800" i="1" dirty="0">
              <a:effectLst/>
              <a:latin typeface="Candara"/>
              <a:cs typeface="Candara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US" sz="2800" i="1" dirty="0" smtClean="0">
                <a:effectLst/>
                <a:latin typeface="Candara"/>
                <a:cs typeface="Candara"/>
              </a:rPr>
              <a:t>Thank you to all….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endParaRPr lang="en-US" sz="2800" i="1" dirty="0" smtClean="0">
              <a:effectLst/>
              <a:latin typeface="Candara"/>
              <a:cs typeface="Candara"/>
            </a:endParaRPr>
          </a:p>
          <a:p>
            <a:pPr algn="l" eaLnBrk="1" hangingPunct="1">
              <a:defRPr/>
            </a:pPr>
            <a:endParaRPr lang="en-US" sz="2800" i="1" dirty="0">
              <a:effectLst/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3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66800" y="1066800"/>
            <a:ext cx="6781800" cy="42672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Candara"/>
                <a:cs typeface="Candara"/>
              </a:rPr>
              <a:t>Multi-agent study of household environmental risks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Candara"/>
                <a:cs typeface="Candara"/>
              </a:rPr>
              <a:t>Background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Candara"/>
                <a:cs typeface="Candara"/>
              </a:rPr>
              <a:t>Risks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Candara"/>
                <a:cs typeface="Candara"/>
              </a:rPr>
              <a:t>Intervention 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Candara"/>
                <a:cs typeface="Candara"/>
              </a:rPr>
              <a:t>Implications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3978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6190" b="6190"/>
          <a:stretch>
            <a:fillRect/>
          </a:stretch>
        </p:blipFill>
        <p:spPr>
          <a:xfrm>
            <a:off x="609601" y="1160329"/>
            <a:ext cx="8036610" cy="4794431"/>
          </a:xfr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46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2743200" cy="4572000"/>
          </a:xfrm>
        </p:spPr>
        <p:txBody>
          <a:bodyPr/>
          <a:lstStyle/>
          <a:p>
            <a:pPr algn="l"/>
            <a:r>
              <a:rPr lang="en-US" sz="3200" i="1" dirty="0" smtClean="0">
                <a:latin typeface="Candara" pitchFamily="34" charset="0"/>
              </a:rPr>
              <a:t>Sites included Gallatin County, Montana, and Whatcom County, Washington</a:t>
            </a:r>
            <a:endParaRPr lang="en-US" sz="3200" i="1" dirty="0">
              <a:latin typeface="Candara" pitchFamily="34" charset="0"/>
            </a:endParaRPr>
          </a:p>
        </p:txBody>
      </p:sp>
      <p:pic>
        <p:nvPicPr>
          <p:cNvPr id="104454" name="Picture 6" descr="http://www.advancedtraffic.com/assets/img/map-ml.jpg"/>
          <p:cNvPicPr>
            <a:picLocks noChangeAspect="1" noChangeArrowheads="1"/>
          </p:cNvPicPr>
          <p:nvPr/>
        </p:nvPicPr>
        <p:blipFill>
          <a:blip r:embed="rId2" cstate="print"/>
          <a:srcRect l="9804" r="11765" b="5882"/>
          <a:stretch>
            <a:fillRect/>
          </a:stretch>
        </p:blipFill>
        <p:spPr bwMode="auto">
          <a:xfrm>
            <a:off x="3276600" y="0"/>
            <a:ext cx="5867400" cy="673025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3" name="Line Callout 1 12"/>
          <p:cNvSpPr/>
          <p:nvPr/>
        </p:nvSpPr>
        <p:spPr>
          <a:xfrm>
            <a:off x="5486400" y="304800"/>
            <a:ext cx="1371600" cy="3810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Whatcom </a:t>
            </a:r>
            <a:endParaRPr lang="en-US" dirty="0"/>
          </a:p>
        </p:txBody>
      </p:sp>
      <p:sp>
        <p:nvSpPr>
          <p:cNvPr id="14" name="Line Callout 1 (Border and Accent Bar) 13"/>
          <p:cNvSpPr/>
          <p:nvPr/>
        </p:nvSpPr>
        <p:spPr>
          <a:xfrm>
            <a:off x="7315200" y="1600200"/>
            <a:ext cx="1219200" cy="381000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Gallatin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479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2DFF6-6CF0-4D70-938E-A632C888CEA0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172450" cy="685800"/>
          </a:xfrm>
        </p:spPr>
        <p:txBody>
          <a:bodyPr/>
          <a:lstStyle/>
          <a:p>
            <a:r>
              <a:rPr lang="en-US" i="1" u="sng" dirty="0" smtClean="0">
                <a:latin typeface="Candara"/>
                <a:cs typeface="Candara"/>
              </a:rPr>
              <a:t>Inclusion Criteri</a:t>
            </a:r>
            <a:r>
              <a:rPr lang="en-US" i="1" dirty="0" smtClean="0">
                <a:latin typeface="Candara"/>
                <a:cs typeface="Candara"/>
              </a:rPr>
              <a:t>a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1" y="1219200"/>
            <a:ext cx="2209799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0" i="1" dirty="0" smtClean="0">
                <a:cs typeface="Arial" charset="0"/>
              </a:rPr>
              <a:t>Child age 7 or younger</a:t>
            </a:r>
          </a:p>
          <a:p>
            <a:pPr>
              <a:lnSpc>
                <a:spcPct val="90000"/>
              </a:lnSpc>
            </a:pPr>
            <a:r>
              <a:rPr lang="en-US" sz="2800" b="0" i="1" dirty="0" smtClean="0">
                <a:cs typeface="Arial" charset="0"/>
              </a:rPr>
              <a:t>Potable water from a non-municipal source</a:t>
            </a:r>
          </a:p>
          <a:p>
            <a:pPr>
              <a:lnSpc>
                <a:spcPct val="90000"/>
              </a:lnSpc>
            </a:pPr>
            <a:r>
              <a:rPr lang="en-US" sz="2800" b="0" i="1" dirty="0" smtClean="0">
                <a:cs typeface="Arial" charset="0"/>
              </a:rPr>
              <a:t>Income &lt;250% of poverty</a:t>
            </a:r>
          </a:p>
        </p:txBody>
      </p:sp>
      <p:pic>
        <p:nvPicPr>
          <p:cNvPr id="29701" name="Picture 4" descr="Megkianwithpacke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1066800"/>
            <a:ext cx="6523878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36368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059843425"/>
              </p:ext>
            </p:extLst>
          </p:nvPr>
        </p:nvGraphicFramePr>
        <p:xfrm>
          <a:off x="457199" y="1447801"/>
          <a:ext cx="8229602" cy="504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26"/>
                <a:gridCol w="428626"/>
                <a:gridCol w="3943350"/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ndara"/>
                          <a:cs typeface="Candara"/>
                        </a:rPr>
                        <a:t>Household tests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ndara"/>
                          <a:cs typeface="Candara"/>
                        </a:rPr>
                        <a:t>Biomarkers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Airborne radon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Blood</a:t>
                      </a:r>
                      <a:r>
                        <a:rPr lang="en-US" sz="2800" baseline="0" dirty="0" smtClean="0">
                          <a:latin typeface="Candara"/>
                          <a:cs typeface="Candara"/>
                        </a:rPr>
                        <a:t> lead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Carbon</a:t>
                      </a:r>
                      <a:r>
                        <a:rPr lang="en-US" sz="2800" baseline="0" dirty="0" smtClean="0">
                          <a:latin typeface="Candara"/>
                          <a:cs typeface="Candara"/>
                        </a:rPr>
                        <a:t> monoxide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Salivary</a:t>
                      </a:r>
                      <a:r>
                        <a:rPr lang="en-US" sz="2800" baseline="0" dirty="0" smtClean="0">
                          <a:latin typeface="Candara"/>
                          <a:cs typeface="Candara"/>
                        </a:rPr>
                        <a:t> cotinine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In</a:t>
                      </a:r>
                      <a:r>
                        <a:rPr lang="en-US" sz="2800" baseline="0" dirty="0" smtClean="0">
                          <a:latin typeface="Candara"/>
                          <a:cs typeface="Candara"/>
                        </a:rPr>
                        <a:t> wall humidity as a proxy for mold growth risk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Candara"/>
                          <a:cs typeface="Candara"/>
                        </a:rPr>
                        <a:t>Water</a:t>
                      </a:r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640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  <a:latin typeface="Candara" pitchFamily="34" charset="0"/>
              </a:rPr>
              <a:t>Testing child for blood lead</a:t>
            </a:r>
            <a:endParaRPr lang="en-US" sz="2800" i="1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5" name="Picture 4" descr="Phyllis, Bill, Sha, and Sheryl visit 7.04 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9060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347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457200"/>
            <a:ext cx="3886200" cy="6019800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Incorporate test results into an intervention:</a:t>
            </a:r>
          </a:p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--multi-agent focus</a:t>
            </a:r>
          </a:p>
          <a:p>
            <a:pPr algn="l"/>
            <a:r>
              <a:rPr lang="en-US" sz="3200" i="1" dirty="0">
                <a:effectLst/>
                <a:latin typeface="Candara"/>
                <a:cs typeface="Candara"/>
              </a:rPr>
              <a:t>-</a:t>
            </a:r>
            <a:r>
              <a:rPr lang="en-US" sz="3200" i="1" dirty="0" smtClean="0">
                <a:effectLst/>
                <a:latin typeface="Candara"/>
                <a:cs typeface="Candara"/>
              </a:rPr>
              <a:t>addressed low to medium literacy levels</a:t>
            </a:r>
          </a:p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--focus on practical actions</a:t>
            </a:r>
          </a:p>
          <a:p>
            <a:pPr algn="l"/>
            <a:endParaRPr lang="en-US" sz="3200" i="1" dirty="0" smtClean="0">
              <a:effectLst/>
              <a:latin typeface="Candara"/>
              <a:cs typeface="Candara"/>
            </a:endParaRPr>
          </a:p>
          <a:p>
            <a:pPr algn="l"/>
            <a:endParaRPr lang="en-US" sz="3200" i="1" dirty="0">
              <a:effectLst/>
              <a:latin typeface="Candara"/>
              <a:cs typeface="Candara"/>
            </a:endParaRPr>
          </a:p>
        </p:txBody>
      </p:sp>
      <p:pic>
        <p:nvPicPr>
          <p:cNvPr id="5" name="Picture 2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228600"/>
            <a:ext cx="4686299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98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09AB5E7-BB77-452F-82CE-26DB4A212EF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11" r="3711"/>
          <a:stretch>
            <a:fillRect/>
          </a:stretch>
        </p:blipFill>
        <p:spPr bwMode="auto">
          <a:xfrm>
            <a:off x="685800" y="553640"/>
            <a:ext cx="7543800" cy="523438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741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0976B452-D04D-4DFD-B383-DF19C6512A5B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11" r="3711"/>
          <a:stretch>
            <a:fillRect/>
          </a:stretch>
        </p:blipFill>
        <p:spPr bwMode="auto">
          <a:xfrm>
            <a:off x="275564" y="228600"/>
            <a:ext cx="8456103" cy="58674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149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698" y="320616"/>
            <a:ext cx="4409302" cy="61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57200"/>
            <a:ext cx="4099142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666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9663EF01-9110-47E2-AC1D-B43E63F485B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3711" r="3711"/>
          <a:stretch>
            <a:fillRect/>
          </a:stretch>
        </p:blipFill>
        <p:spPr bwMode="auto">
          <a:xfrm>
            <a:off x="685800" y="304800"/>
            <a:ext cx="8016825" cy="55626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60270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Child’s photo is inserted to personalize the intervention;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“windows” include information and test results</a:t>
            </a:r>
            <a:endParaRPr lang="en-US" sz="2400" i="1" dirty="0">
              <a:solidFill>
                <a:schemeClr val="tx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6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600200"/>
            <a:ext cx="5791200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ndara"/>
                <a:cs typeface="Candara"/>
              </a:rPr>
              <a:t>Health Affairs May 2011</a:t>
            </a:r>
          </a:p>
          <a:p>
            <a:endParaRPr lang="en-US" sz="3200" b="1" dirty="0">
              <a:solidFill>
                <a:schemeClr val="tx1"/>
              </a:solidFill>
              <a:latin typeface="Candara"/>
              <a:cs typeface="Candara"/>
            </a:endParaRPr>
          </a:p>
          <a:p>
            <a:r>
              <a:rPr lang="en-US" sz="3200" i="1" dirty="0" smtClean="0">
                <a:solidFill>
                  <a:schemeClr val="tx1"/>
                </a:solidFill>
                <a:latin typeface="Candara"/>
                <a:cs typeface="Candara"/>
              </a:rPr>
              <a:t>Reducing </a:t>
            </a:r>
            <a:r>
              <a:rPr lang="en-US" sz="3200" i="1" dirty="0">
                <a:solidFill>
                  <a:schemeClr val="tx1"/>
                </a:solidFill>
                <a:latin typeface="Candara"/>
                <a:cs typeface="Candara"/>
              </a:rPr>
              <a:t>The Staggering Costs Of Environmental Disease In Children, Estimated At $76.6 Billion In </a:t>
            </a:r>
            <a:r>
              <a:rPr lang="en-US" sz="3200" i="1" dirty="0" smtClean="0">
                <a:solidFill>
                  <a:schemeClr val="tx1"/>
                </a:solidFill>
                <a:latin typeface="Candara"/>
                <a:cs typeface="Candara"/>
              </a:rPr>
              <a:t>2008</a:t>
            </a:r>
          </a:p>
          <a:p>
            <a:endParaRPr lang="en-US" sz="3200" b="1" dirty="0">
              <a:solidFill>
                <a:schemeClr val="tx1"/>
              </a:solidFill>
              <a:latin typeface="Candara"/>
              <a:cs typeface="Candara"/>
            </a:endParaRPr>
          </a:p>
          <a:p>
            <a:r>
              <a:rPr lang="en-US" sz="3200" baseline="30000" dirty="0">
                <a:solidFill>
                  <a:schemeClr val="tx1"/>
                </a:solidFill>
                <a:latin typeface="Candara"/>
                <a:cs typeface="Candara"/>
                <a:hlinkClick r:id="rId3"/>
              </a:rPr>
              <a:t>Leonardo </a:t>
            </a:r>
            <a:r>
              <a:rPr lang="en-US" sz="3200" baseline="30000" dirty="0" smtClean="0">
                <a:solidFill>
                  <a:schemeClr val="tx1"/>
                </a:solidFill>
                <a:latin typeface="Candara"/>
                <a:cs typeface="Candara"/>
                <a:hlinkClick r:id="rId3"/>
              </a:rPr>
              <a:t>Trasande</a:t>
            </a:r>
            <a:r>
              <a:rPr lang="en-US" sz="3200" baseline="30000" dirty="0" smtClean="0">
                <a:solidFill>
                  <a:schemeClr val="tx1"/>
                </a:solidFill>
                <a:latin typeface="Candara"/>
                <a:cs typeface="Candara"/>
                <a:hlinkClick r:id="rId4"/>
              </a:rPr>
              <a:t> </a:t>
            </a:r>
            <a:r>
              <a:rPr lang="en-US" sz="3200" baseline="30000" dirty="0">
                <a:solidFill>
                  <a:schemeClr val="tx1"/>
                </a:solidFill>
                <a:latin typeface="Candara"/>
                <a:cs typeface="Candara"/>
                <a:hlinkClick r:id="rId4"/>
              </a:rPr>
              <a:t>and </a:t>
            </a:r>
            <a:r>
              <a:rPr lang="en-US" sz="3200" baseline="30000" dirty="0">
                <a:solidFill>
                  <a:schemeClr val="tx1"/>
                </a:solidFill>
                <a:latin typeface="Candara"/>
                <a:cs typeface="Candara"/>
                <a:hlinkClick r:id="rId5"/>
              </a:rPr>
              <a:t>Yinghua </a:t>
            </a:r>
            <a:r>
              <a:rPr lang="en-US" sz="3200" baseline="30000" dirty="0" smtClean="0">
                <a:solidFill>
                  <a:schemeClr val="tx1"/>
                </a:solidFill>
                <a:latin typeface="Candara"/>
                <a:cs typeface="Candara"/>
                <a:hlinkClick r:id="rId5"/>
              </a:rPr>
              <a:t>Liu</a:t>
            </a:r>
            <a:endParaRPr lang="en-US" sz="3200" dirty="0">
              <a:solidFill>
                <a:schemeClr val="tx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3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B818CAC-0635-4E24-A35F-03F7509F489B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11" r="3711"/>
          <a:stretch>
            <a:fillRect/>
          </a:stretch>
        </p:blipFill>
        <p:spPr bwMode="auto">
          <a:xfrm>
            <a:off x="457200" y="304800"/>
            <a:ext cx="8012247" cy="555942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25400"/>
          </a:sp3d>
        </p:spPr>
      </p:pic>
      <p:sp>
        <p:nvSpPr>
          <p:cNvPr id="3" name="TextBox 2"/>
          <p:cNvSpPr txBox="1"/>
          <p:nvPr/>
        </p:nvSpPr>
        <p:spPr>
          <a:xfrm>
            <a:off x="685800" y="602700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“Window” open with text results provided to mother</a:t>
            </a:r>
            <a:endParaRPr lang="en-US" sz="2400" i="1" dirty="0">
              <a:solidFill>
                <a:schemeClr val="tx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3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1676400"/>
          </a:xfrm>
        </p:spPr>
        <p:txBody>
          <a:bodyPr/>
          <a:lstStyle/>
          <a:p>
            <a:pPr algn="l"/>
            <a:r>
              <a:rPr lang="en-US" sz="2800" dirty="0" smtClean="0">
                <a:latin typeface="Candara" pitchFamily="34" charset="0"/>
              </a:rPr>
              <a:t>Local public health nurses delivered intervention during 4 home visits</a:t>
            </a:r>
            <a:br>
              <a:rPr lang="en-US" sz="2800" dirty="0" smtClean="0">
                <a:latin typeface="Candara" pitchFamily="34" charset="0"/>
              </a:rPr>
            </a:br>
            <a:r>
              <a:rPr lang="en-US" sz="2800" dirty="0" smtClean="0">
                <a:latin typeface="Candara" pitchFamily="34" charset="0"/>
              </a:rPr>
              <a:t>Contracted with environmental health personnel at health department</a:t>
            </a:r>
            <a:endParaRPr lang="en-US" sz="2800" dirty="0">
              <a:latin typeface="Candara" pitchFamily="34" charset="0"/>
            </a:endParaRPr>
          </a:p>
        </p:txBody>
      </p:sp>
      <p:pic>
        <p:nvPicPr>
          <p:cNvPr id="7" name="Picture 2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5000" contrast="6000"/>
          </a:blip>
          <a:srcRect/>
          <a:stretch>
            <a:fillRect/>
          </a:stretch>
        </p:blipFill>
        <p:spPr bwMode="auto">
          <a:xfrm>
            <a:off x="1066800" y="2057400"/>
            <a:ext cx="6705601" cy="462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019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88245" cy="50292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2819400" y="6248400"/>
            <a:ext cx="563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ndara"/>
                <a:cs typeface="Candara"/>
              </a:rPr>
              <a:t>Gallatin City County Health Department Board Meeting</a:t>
            </a:r>
          </a:p>
        </p:txBody>
      </p:sp>
    </p:spTree>
    <p:extLst>
      <p:ext uri="{BB962C8B-B14F-4D97-AF65-F5344CB8AC3E}">
        <p14:creationId xmlns:p14="http://schemas.microsoft.com/office/powerpoint/2010/main" xmlns="" val="35685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90601" y="533401"/>
            <a:ext cx="7504112" cy="4419599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235 parents (households) participated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Intervention group = 119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Control group = 116</a:t>
            </a:r>
          </a:p>
          <a:p>
            <a:endParaRPr lang="en-US" sz="28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399 children ages 0-7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07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90601" y="533401"/>
            <a:ext cx="7504112" cy="4419599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93% female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91% non-Hispanic White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Mean age =32.9yrs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Mean years education=15.2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ndara"/>
                <a:cs typeface="Candara"/>
              </a:rPr>
              <a:t>60% owned home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6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228600"/>
            <a:ext cx="67818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Candara"/>
                <a:cs typeface="Candara"/>
              </a:rPr>
              <a:t>Many homes looked like this</a:t>
            </a:r>
            <a:endParaRPr lang="en-US" sz="2800" dirty="0">
              <a:latin typeface="Candara"/>
              <a:cs typeface="Candara"/>
            </a:endParaRPr>
          </a:p>
          <a:p>
            <a:pPr>
              <a:buFontTx/>
              <a:buNone/>
            </a:pPr>
            <a:endParaRPr lang="en-US" sz="2800" dirty="0">
              <a:latin typeface="Tahoma" charset="0"/>
            </a:endParaRP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2819400" y="6248400"/>
            <a:ext cx="571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Candara"/>
                <a:cs typeface="Candara"/>
              </a:rPr>
              <a:t>Sylvia Fragner and Megkian Penniman, </a:t>
            </a:r>
            <a:r>
              <a:rPr lang="en-US" sz="1600" dirty="0" smtClean="0">
                <a:latin typeface="Candara"/>
                <a:cs typeface="Candara"/>
              </a:rPr>
              <a:t>Ferndale, </a:t>
            </a:r>
            <a:r>
              <a:rPr lang="en-US" sz="1600" dirty="0">
                <a:latin typeface="Candara"/>
                <a:cs typeface="Candara"/>
              </a:rPr>
              <a:t>Washington</a:t>
            </a:r>
          </a:p>
        </p:txBody>
      </p:sp>
      <p:pic>
        <p:nvPicPr>
          <p:cNvPr id="51205" name="Picture 8" descr="Phyllis, Bill, Sha, and Sheryl visit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2800" y="838200"/>
            <a:ext cx="7213600" cy="5410200"/>
          </a:xfrm>
          <a:noFill/>
          <a:ln w="4127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40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382000" cy="5562600"/>
          </a:xfrm>
        </p:spPr>
        <p:txBody>
          <a:bodyPr/>
          <a:lstStyle/>
          <a:p>
            <a:pPr lvl="1"/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26</a:t>
            </a:r>
            <a:r>
              <a:rPr lang="en-US" sz="3200" dirty="0">
                <a:latin typeface="Candara"/>
                <a:ea typeface="ＭＳ Ｐゴシック" charset="0"/>
                <a:cs typeface="Candara"/>
              </a:rPr>
              <a:t>% of families did part of their primary job in their home or </a:t>
            </a:r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yard</a:t>
            </a:r>
          </a:p>
          <a:p>
            <a:pPr lvl="1"/>
            <a:endParaRPr lang="en-US" sz="3200" dirty="0">
              <a:latin typeface="Candara"/>
              <a:ea typeface="ＭＳ Ｐゴシック" charset="0"/>
              <a:cs typeface="Candara"/>
            </a:endParaRPr>
          </a:p>
          <a:p>
            <a:pPr lvl="1"/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Yard </a:t>
            </a:r>
            <a:r>
              <a:rPr lang="en-US" sz="3200" dirty="0">
                <a:latin typeface="Candara"/>
                <a:ea typeface="ＭＳ Ｐゴシック" charset="0"/>
                <a:cs typeface="Candara"/>
              </a:rPr>
              <a:t>activities included automotive repair (61.9%), wood working (50.0%), </a:t>
            </a:r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and cleaning </a:t>
            </a:r>
            <a:r>
              <a:rPr lang="en-US" sz="3200" dirty="0">
                <a:latin typeface="Candara"/>
                <a:ea typeface="ＭＳ Ｐゴシック" charset="0"/>
                <a:cs typeface="Candara"/>
              </a:rPr>
              <a:t>and </a:t>
            </a:r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aging wild </a:t>
            </a:r>
            <a:r>
              <a:rPr lang="en-US" sz="3200" dirty="0">
                <a:latin typeface="Candara"/>
                <a:ea typeface="ＭＳ Ｐゴシック" charset="0"/>
                <a:cs typeface="Candara"/>
              </a:rPr>
              <a:t>game (31.8%</a:t>
            </a:r>
            <a:r>
              <a:rPr lang="en-US" sz="3200" dirty="0" smtClean="0">
                <a:latin typeface="Candara"/>
                <a:ea typeface="ＭＳ Ｐゴシック" charset="0"/>
                <a:cs typeface="Candara"/>
              </a:rPr>
              <a:t>)</a:t>
            </a:r>
            <a:r>
              <a:rPr lang="en-US" sz="3200" dirty="0">
                <a:latin typeface="Candara"/>
                <a:ea typeface="ＭＳ Ｐゴシック" charset="0"/>
                <a:cs typeface="Canda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116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533401"/>
            <a:ext cx="7808913" cy="5029199"/>
          </a:xfrm>
        </p:spPr>
        <p:txBody>
          <a:bodyPr/>
          <a:lstStyle/>
          <a:p>
            <a:r>
              <a:rPr lang="en-US" sz="2800" dirty="0" smtClean="0">
                <a:latin typeface="Candara"/>
                <a:cs typeface="Candara"/>
              </a:rPr>
              <a:t>Risks:  Radon</a:t>
            </a:r>
          </a:p>
          <a:p>
            <a:endParaRPr lang="en-US" sz="2800" dirty="0">
              <a:latin typeface="Candara"/>
              <a:cs typeface="Candara"/>
            </a:endParaRPr>
          </a:p>
          <a:p>
            <a:r>
              <a:rPr lang="en-US" sz="2800" dirty="0" smtClean="0">
                <a:latin typeface="Candara"/>
                <a:cs typeface="Candara"/>
              </a:rPr>
              <a:t>Airborne radon tested in Gallatin County only</a:t>
            </a:r>
          </a:p>
          <a:p>
            <a:endParaRPr lang="en-US" sz="2800" dirty="0">
              <a:latin typeface="Candara"/>
              <a:cs typeface="Candara"/>
            </a:endParaRPr>
          </a:p>
          <a:p>
            <a:r>
              <a:rPr lang="en-US" sz="2800" dirty="0" smtClean="0">
                <a:latin typeface="Candara"/>
                <a:cs typeface="Candara"/>
              </a:rPr>
              <a:t>28% of households above the threshold; homes above threshold were re-tested with a 90 day test</a:t>
            </a:r>
          </a:p>
          <a:p>
            <a:endParaRPr lang="en-US" sz="2800" dirty="0">
              <a:latin typeface="Candara"/>
              <a:cs typeface="Candara"/>
            </a:endParaRPr>
          </a:p>
          <a:p>
            <a:r>
              <a:rPr lang="en-US" sz="2800" dirty="0" smtClean="0">
                <a:latin typeface="Candara"/>
                <a:cs typeface="Candara"/>
              </a:rPr>
              <a:t>2-day levels ranged from 0-92 pCi/L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82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/>
              <a:t>Risk:  Mold</a:t>
            </a:r>
            <a:br>
              <a:rPr lang="en-US" dirty="0" smtClean="0"/>
            </a:br>
            <a:r>
              <a:rPr lang="en-US" dirty="0" smtClean="0"/>
              <a:t>Indoor signs of water damage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74 (31%) homes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Elevated wood moisture equivalent (&gt;18%) readings in 38 of these 74 homes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77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/>
              <a:t>Risk:  Carbon Monoxide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20 (9%) of households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40-264ppm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30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7391400" cy="3276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ndara"/>
                <a:cs typeface="Candara"/>
              </a:rPr>
              <a:t>Environmental exposures in childhood </a:t>
            </a:r>
          </a:p>
          <a:p>
            <a:pPr algn="ctr"/>
            <a:r>
              <a:rPr lang="en-US" sz="3200" dirty="0" smtClean="0">
                <a:latin typeface="Candara"/>
                <a:cs typeface="Candara"/>
              </a:rPr>
              <a:t>set the stage for illness over the lifespan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Candara"/>
              <a:cs typeface="Candar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/>
              <a:t>Risk:  Blood lead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3 of 350 (&lt;1%)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5.5-9.2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/dL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3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>
                <a:latin typeface="Candara"/>
                <a:cs typeface="Candara"/>
              </a:rPr>
              <a:t>Risk:  environmental tobacco smoke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Specimen:  salivary cotinine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12 of 388 children (</a:t>
            </a:r>
            <a:r>
              <a:rPr lang="en-US" dirty="0">
                <a:latin typeface="Candara"/>
                <a:cs typeface="Candara"/>
              </a:rPr>
              <a:t>3</a:t>
            </a:r>
            <a:r>
              <a:rPr lang="en-US" dirty="0" smtClean="0">
                <a:latin typeface="Candara"/>
                <a:cs typeface="Candara"/>
              </a:rPr>
              <a:t>%)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 above threshold</a:t>
            </a:r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5.1-86.3mg/L</a:t>
            </a: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9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>
                <a:latin typeface="Candara"/>
                <a:cs typeface="Candara"/>
              </a:rPr>
              <a:t>Risk:  biologic and chemical contaminants in drinking water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r>
              <a:rPr lang="en-US" dirty="0">
                <a:latin typeface="Candara"/>
                <a:cs typeface="Candara"/>
              </a:rPr>
              <a:t>T</a:t>
            </a:r>
            <a:r>
              <a:rPr lang="en-US" dirty="0" smtClean="0">
                <a:latin typeface="Candara"/>
                <a:cs typeface="Candara"/>
              </a:rPr>
              <a:t>otal coliforms in 39 (17%) of water samples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E.</a:t>
            </a:r>
            <a:r>
              <a:rPr lang="en-US" i="1" dirty="0" smtClean="0">
                <a:latin typeface="Candara"/>
                <a:cs typeface="Candara"/>
              </a:rPr>
              <a:t>coli</a:t>
            </a:r>
            <a:r>
              <a:rPr lang="en-US" i="1" dirty="0">
                <a:latin typeface="Candara"/>
                <a:cs typeface="Candara"/>
              </a:rPr>
              <a:t/>
            </a:r>
            <a:br>
              <a:rPr lang="en-US" i="1" dirty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in 2% of samples</a:t>
            </a:r>
            <a:endParaRPr lang="en-US" i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pPr algn="l"/>
            <a:r>
              <a:rPr lang="en-US" dirty="0" smtClean="0">
                <a:latin typeface="Candara"/>
                <a:cs typeface="Candara"/>
              </a:rPr>
              <a:t>4 homes with elevated nitrate levels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(12.8-15.4mg/L)</a:t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5486400"/>
          </a:xfrm>
        </p:spPr>
        <p:txBody>
          <a:bodyPr/>
          <a:lstStyle/>
          <a:p>
            <a:r>
              <a:rPr lang="en-US" dirty="0">
                <a:latin typeface="Candara"/>
                <a:cs typeface="Candara"/>
              </a:rPr>
              <a:t>4</a:t>
            </a:r>
            <a:r>
              <a:rPr lang="en-US" dirty="0" smtClean="0">
                <a:latin typeface="Candara"/>
                <a:cs typeface="Candara"/>
              </a:rPr>
              <a:t> households with detectable levels of VOCs (e.g., toluene, chloroform)</a:t>
            </a:r>
            <a:r>
              <a:rPr lang="en-US" dirty="0">
                <a:latin typeface="Candara"/>
                <a:cs typeface="Candara"/>
              </a:rPr>
              <a:t/>
            </a:r>
            <a:br>
              <a:rPr lang="en-US" dirty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8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9663EF01-9110-47E2-AC1D-B43E63F485B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3711" r="3711"/>
          <a:stretch>
            <a:fillRect/>
          </a:stretch>
        </p:blipFill>
        <p:spPr bwMode="auto">
          <a:xfrm>
            <a:off x="685800" y="304800"/>
            <a:ext cx="8016825" cy="55626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60270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Child’s photo is inserted to personalize the intervention;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“windows” include information and test results</a:t>
            </a:r>
            <a:endParaRPr lang="en-US" sz="2400" i="1" dirty="0">
              <a:solidFill>
                <a:schemeClr val="tx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3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B818CAC-0635-4E24-A35F-03F7509F489B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11" r="3711"/>
          <a:stretch>
            <a:fillRect/>
          </a:stretch>
        </p:blipFill>
        <p:spPr bwMode="auto">
          <a:xfrm>
            <a:off x="457200" y="304800"/>
            <a:ext cx="8012247" cy="555942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25400"/>
          </a:sp3d>
        </p:spPr>
      </p:pic>
      <p:sp>
        <p:nvSpPr>
          <p:cNvPr id="3" name="TextBox 2"/>
          <p:cNvSpPr txBox="1"/>
          <p:nvPr/>
        </p:nvSpPr>
        <p:spPr>
          <a:xfrm>
            <a:off x="685800" y="602700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Candara"/>
                <a:cs typeface="Candara"/>
              </a:rPr>
              <a:t>“Window” open with text results provided to mother</a:t>
            </a:r>
            <a:endParaRPr lang="en-US" sz="2400" i="1" dirty="0">
              <a:solidFill>
                <a:schemeClr val="tx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0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670175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Outcomes of RCT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self efficacy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	precaution adoption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5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5"/>
          <p:cNvSpPr>
            <a:spLocks noChangeArrowheads="1"/>
          </p:cNvSpPr>
          <p:nvPr/>
        </p:nvSpPr>
        <p:spPr bwMode="auto">
          <a:xfrm>
            <a:off x="3124200" y="2819400"/>
            <a:ext cx="1593850" cy="6858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EH risks</a:t>
            </a:r>
          </a:p>
        </p:txBody>
      </p:sp>
      <p:sp>
        <p:nvSpPr>
          <p:cNvPr id="2051" name="AutoShape 8"/>
          <p:cNvSpPr>
            <a:spLocks noChangeArrowheads="1"/>
          </p:cNvSpPr>
          <p:nvPr/>
        </p:nvSpPr>
        <p:spPr bwMode="auto">
          <a:xfrm>
            <a:off x="3048000" y="3810000"/>
            <a:ext cx="1670050" cy="735013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Risk perception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052" name="AutoShape 9"/>
          <p:cNvSpPr>
            <a:spLocks noChangeArrowheads="1"/>
          </p:cNvSpPr>
          <p:nvPr/>
        </p:nvSpPr>
        <p:spPr bwMode="auto">
          <a:xfrm>
            <a:off x="5181600" y="3810000"/>
            <a:ext cx="1144588" cy="8382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Proximal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outcomes</a:t>
            </a:r>
          </a:p>
        </p:txBody>
      </p:sp>
      <p:sp>
        <p:nvSpPr>
          <p:cNvPr id="2053" name="AutoShape 11"/>
          <p:cNvSpPr>
            <a:spLocks noChangeArrowheads="1"/>
          </p:cNvSpPr>
          <p:nvPr/>
        </p:nvSpPr>
        <p:spPr bwMode="auto">
          <a:xfrm>
            <a:off x="6781800" y="3810000"/>
            <a:ext cx="1144588" cy="6858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Distal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outcomes</a:t>
            </a:r>
          </a:p>
        </p:txBody>
      </p:sp>
      <p:sp>
        <p:nvSpPr>
          <p:cNvPr id="2054" name="AutoShape 17"/>
          <p:cNvSpPr>
            <a:spLocks noChangeArrowheads="1"/>
          </p:cNvSpPr>
          <p:nvPr/>
        </p:nvSpPr>
        <p:spPr bwMode="auto">
          <a:xfrm>
            <a:off x="838200" y="3352800"/>
            <a:ext cx="1600200" cy="7112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interventions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2055" name="AutoShape 21"/>
          <p:cNvCxnSpPr>
            <a:cxnSpLocks noChangeShapeType="1"/>
          </p:cNvCxnSpPr>
          <p:nvPr/>
        </p:nvCxnSpPr>
        <p:spPr bwMode="auto">
          <a:xfrm>
            <a:off x="4724400" y="4191000"/>
            <a:ext cx="457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56" name="AutoShape 22"/>
          <p:cNvCxnSpPr>
            <a:cxnSpLocks noChangeShapeType="1"/>
          </p:cNvCxnSpPr>
          <p:nvPr/>
        </p:nvCxnSpPr>
        <p:spPr bwMode="auto">
          <a:xfrm>
            <a:off x="6324600" y="4191000"/>
            <a:ext cx="455613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057" name="AutoShape 30"/>
          <p:cNvSpPr>
            <a:spLocks noChangeArrowheads="1"/>
          </p:cNvSpPr>
          <p:nvPr/>
        </p:nvSpPr>
        <p:spPr bwMode="auto">
          <a:xfrm>
            <a:off x="152400" y="762000"/>
            <a:ext cx="8589963" cy="447833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 sz="1300" b="1" dirty="0">
              <a:latin typeface="Calibri" pitchFamily="34" charset="0"/>
            </a:endParaRPr>
          </a:p>
        </p:txBody>
      </p:sp>
      <p:sp>
        <p:nvSpPr>
          <p:cNvPr id="2058" name="Text Box 31"/>
          <p:cNvSpPr txBox="1">
            <a:spLocks noChangeArrowheads="1"/>
          </p:cNvSpPr>
          <p:nvPr/>
        </p:nvSpPr>
        <p:spPr bwMode="auto">
          <a:xfrm>
            <a:off x="838200" y="914400"/>
            <a:ext cx="7315200" cy="93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marL="342900" indent="-342900">
              <a:lnSpc>
                <a:spcPts val="800"/>
              </a:lnSpc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Macro-determinants:  Ecologic- or societal- level 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antecedents</a:t>
            </a:r>
            <a:endParaRPr lang="en-US" b="1" dirty="0">
              <a:solidFill>
                <a:schemeClr val="tx1"/>
              </a:solidFill>
              <a:latin typeface="Candara" pitchFamily="34" charset="0"/>
            </a:endParaRP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Physical-spatial</a:t>
            </a: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Economic-resources</a:t>
            </a:r>
          </a:p>
          <a:p>
            <a:pPr marL="342900" indent="-342900">
              <a:lnSpc>
                <a:spcPts val="800"/>
              </a:lnSpc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Cultural-ideologic </a:t>
            </a:r>
          </a:p>
        </p:txBody>
      </p:sp>
      <p:sp>
        <p:nvSpPr>
          <p:cNvPr id="2059" name="Text Box 32"/>
          <p:cNvSpPr txBox="1">
            <a:spLocks noChangeArrowheads="1"/>
          </p:cNvSpPr>
          <p:nvPr/>
        </p:nvSpPr>
        <p:spPr bwMode="auto">
          <a:xfrm>
            <a:off x="228600" y="5791200"/>
            <a:ext cx="8686800" cy="82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</a:rPr>
              <a:t>TERRA framework: 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cs typeface="Gill Sans"/>
              </a:rPr>
              <a:t> Translational Environmental Research in Rural Areas</a:t>
            </a:r>
            <a:endParaRPr lang="en-US" sz="2400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sp>
        <p:nvSpPr>
          <p:cNvPr id="2060" name="AutoShape 30"/>
          <p:cNvSpPr>
            <a:spLocks noChangeArrowheads="1"/>
          </p:cNvSpPr>
          <p:nvPr/>
        </p:nvSpPr>
        <p:spPr bwMode="auto">
          <a:xfrm>
            <a:off x="609600" y="2362200"/>
            <a:ext cx="8035925" cy="254635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 sz="1300" b="1" dirty="0">
              <a:latin typeface="Calibri" pitchFamily="34" charset="0"/>
            </a:endParaRPr>
          </a:p>
        </p:txBody>
      </p:sp>
      <p:cxnSp>
        <p:nvCxnSpPr>
          <p:cNvPr id="2061" name="AutoShape 21"/>
          <p:cNvCxnSpPr>
            <a:cxnSpLocks noChangeShapeType="1"/>
            <a:endCxn id="2051" idx="1"/>
          </p:cNvCxnSpPr>
          <p:nvPr/>
        </p:nvCxnSpPr>
        <p:spPr bwMode="auto">
          <a:xfrm>
            <a:off x="2438400" y="3810000"/>
            <a:ext cx="609600" cy="36750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62" name="AutoShape 21"/>
          <p:cNvCxnSpPr>
            <a:cxnSpLocks noChangeShapeType="1"/>
          </p:cNvCxnSpPr>
          <p:nvPr/>
        </p:nvCxnSpPr>
        <p:spPr bwMode="auto">
          <a:xfrm flipV="1">
            <a:off x="2438400" y="3200400"/>
            <a:ext cx="685800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063" name="AutoShape 21"/>
          <p:cNvCxnSpPr>
            <a:cxnSpLocks noChangeShapeType="1"/>
            <a:stCxn id="2050" idx="3"/>
          </p:cNvCxnSpPr>
          <p:nvPr/>
        </p:nvCxnSpPr>
        <p:spPr bwMode="auto">
          <a:xfrm>
            <a:off x="4718050" y="3162300"/>
            <a:ext cx="2679700" cy="609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064" name="Text Box 31"/>
          <p:cNvSpPr txBox="1">
            <a:spLocks noChangeArrowheads="1"/>
          </p:cNvSpPr>
          <p:nvPr/>
        </p:nvSpPr>
        <p:spPr bwMode="auto">
          <a:xfrm>
            <a:off x="990600" y="2438400"/>
            <a:ext cx="7391400" cy="3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Candara" pitchFamily="34" charset="0"/>
              </a:rPr>
              <a:t>EH Inequities: Differential distribution of resources available at the family level</a:t>
            </a:r>
          </a:p>
        </p:txBody>
      </p:sp>
      <p:cxnSp>
        <p:nvCxnSpPr>
          <p:cNvPr id="2065" name="AutoShape 21"/>
          <p:cNvCxnSpPr>
            <a:cxnSpLocks noChangeShapeType="1"/>
          </p:cNvCxnSpPr>
          <p:nvPr/>
        </p:nvCxnSpPr>
        <p:spPr bwMode="auto">
          <a:xfrm rot="5400000">
            <a:off x="3810000" y="3657600"/>
            <a:ext cx="306388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type="triangle" w="lg" len="med"/>
          </a:ln>
        </p:spPr>
      </p:cxnSp>
      <p:sp>
        <p:nvSpPr>
          <p:cNvPr id="18" name="TextBox 17"/>
          <p:cNvSpPr txBox="1"/>
          <p:nvPr/>
        </p:nvSpPr>
        <p:spPr>
          <a:xfrm>
            <a:off x="7353300" y="495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029200" y="3505200"/>
            <a:ext cx="1524000" cy="12954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63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848600" cy="2286000"/>
          </a:xfrm>
        </p:spPr>
        <p:txBody>
          <a:bodyPr/>
          <a:lstStyle/>
          <a:p>
            <a:endParaRPr lang="en-US" sz="3600" i="1" dirty="0" smtClean="0">
              <a:effectLst/>
              <a:latin typeface="Candara"/>
              <a:cs typeface="Candara"/>
            </a:endParaRPr>
          </a:p>
          <a:p>
            <a:r>
              <a:rPr lang="en-US" sz="3600" i="1" dirty="0" smtClean="0">
                <a:effectLst/>
                <a:latin typeface="Candara"/>
                <a:cs typeface="Candara"/>
              </a:rPr>
              <a:t>The child is the father of the man</a:t>
            </a:r>
            <a:endParaRPr lang="en-US" sz="3200" i="1" dirty="0">
              <a:effectLst/>
              <a:latin typeface="Candara"/>
              <a:cs typeface="Candara"/>
            </a:endParaRPr>
          </a:p>
          <a:p>
            <a:r>
              <a:rPr lang="en-US" sz="3200" i="1" dirty="0" smtClean="0">
                <a:effectLst/>
                <a:latin typeface="Candara"/>
                <a:cs typeface="Candara"/>
              </a:rPr>
              <a:t>William Wordsworth</a:t>
            </a:r>
          </a:p>
          <a:p>
            <a:endParaRPr lang="en-US" sz="3200" dirty="0">
              <a:effectLst/>
              <a:latin typeface="Candara"/>
              <a:cs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42" t="34024" r="42" b="14021"/>
          <a:stretch/>
        </p:blipFill>
        <p:spPr>
          <a:xfrm>
            <a:off x="0" y="1524000"/>
            <a:ext cx="9144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1524000"/>
            <a:ext cx="8763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andara"/>
                <a:cs typeface="Candara"/>
              </a:rPr>
              <a:t>Proximal outcome:  Self-efficacy</a:t>
            </a:r>
          </a:p>
          <a:p>
            <a:r>
              <a:rPr lang="en-US" sz="3200" dirty="0" smtClean="0">
                <a:latin typeface="Candara"/>
                <a:cs typeface="Candara"/>
              </a:rPr>
              <a:t>“I know how to reduce my family’s risk to carbon monoxide.”</a:t>
            </a:r>
          </a:p>
          <a:p>
            <a:endParaRPr lang="en-US" sz="3200" dirty="0">
              <a:latin typeface="Candara"/>
              <a:cs typeface="Candara"/>
            </a:endParaRPr>
          </a:p>
          <a:p>
            <a:r>
              <a:rPr lang="en-US" sz="3200" dirty="0" smtClean="0">
                <a:latin typeface="Candara"/>
                <a:cs typeface="Candara"/>
              </a:rPr>
              <a:t>“I know where to find answers to my questions about risks in my home.”</a:t>
            </a:r>
            <a:endParaRPr lang="en-US" sz="3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7213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6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219200"/>
            <a:ext cx="721756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9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779356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8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5800" y="1524000"/>
            <a:ext cx="7467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andara"/>
                <a:cs typeface="Candara"/>
              </a:rPr>
              <a:t>Proximal outcome:  Precaution adoption</a:t>
            </a:r>
          </a:p>
          <a:p>
            <a:r>
              <a:rPr lang="en-US" sz="3200" dirty="0" smtClean="0">
                <a:latin typeface="Candara"/>
                <a:cs typeface="Candara"/>
              </a:rPr>
              <a:t>I’m unaware….</a:t>
            </a:r>
          </a:p>
          <a:p>
            <a:r>
              <a:rPr lang="en-US" sz="3200" dirty="0" smtClean="0">
                <a:latin typeface="Candara"/>
                <a:cs typeface="Candara"/>
              </a:rPr>
              <a:t>I’ve decided to take action….</a:t>
            </a:r>
          </a:p>
          <a:p>
            <a:r>
              <a:rPr lang="en-US" sz="3200" dirty="0" smtClean="0">
                <a:latin typeface="Candara"/>
                <a:cs typeface="Candara"/>
              </a:rPr>
              <a:t>I’ve taken action…..</a:t>
            </a:r>
            <a:endParaRPr lang="en-US" sz="3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41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300" y="2705100"/>
            <a:ext cx="7645400" cy="14351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5355709"/>
              </p:ext>
            </p:extLst>
          </p:nvPr>
        </p:nvGraphicFramePr>
        <p:xfrm>
          <a:off x="380999" y="1981201"/>
          <a:ext cx="8458200" cy="3221789"/>
        </p:xfrm>
        <a:graphic>
          <a:graphicData uri="http://schemas.openxmlformats.org/drawingml/2006/table">
            <a:tbl>
              <a:tblPr/>
              <a:tblGrid>
                <a:gridCol w="2438401"/>
                <a:gridCol w="152400"/>
                <a:gridCol w="1676400"/>
                <a:gridCol w="1203947"/>
                <a:gridCol w="123318"/>
                <a:gridCol w="2863734"/>
              </a:tblGrid>
              <a:tr h="948489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Precaution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Adoption:  </a:t>
                      </a:r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Intervention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and Control Groups  at 3 months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2316">
                <a:tc>
                  <a:txBody>
                    <a:bodyPr/>
                    <a:lstStyle/>
                    <a:p>
                      <a:pPr algn="l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Intervention      (n=119</a:t>
                      </a:r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Control    (n=116)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Group Effect                                          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Odds Ratio   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95% CI)     p-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value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14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3 or more EH risks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83  (69.8)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44 (37.9)            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3.9           </a:t>
                      </a: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2.2,6.7)       &lt;0.0001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25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6018129"/>
              </p:ext>
            </p:extLst>
          </p:nvPr>
        </p:nvGraphicFramePr>
        <p:xfrm>
          <a:off x="304800" y="914400"/>
          <a:ext cx="8470902" cy="4948740"/>
        </p:xfrm>
        <a:graphic>
          <a:graphicData uri="http://schemas.openxmlformats.org/drawingml/2006/table">
            <a:tbl>
              <a:tblPr/>
              <a:tblGrid>
                <a:gridCol w="2514600"/>
                <a:gridCol w="62918"/>
                <a:gridCol w="1842082"/>
                <a:gridCol w="1219200"/>
                <a:gridCol w="2832102"/>
              </a:tblGrid>
              <a:tr h="1344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/>
                          <a:cs typeface="Candara"/>
                        </a:rPr>
                        <a:t>Risk        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Intervention      (n=119</a:t>
                      </a:r>
                      <a:r>
                        <a:rPr lang="fr-F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Control    (n=116)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Group Effect                                          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Odds Ratio   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95% CI)     p-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value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16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Radon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70  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58.8)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55  (47.4)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2.4          </a:t>
                      </a: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1.1,5.2)          0.03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16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Carbon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monoxide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  <a:cs typeface="Candar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61  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51.3)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35  (30.2)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2.4         </a:t>
                      </a: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(1.4,4.2)         0.001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16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Lead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73  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61.3)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40  (34.5)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3.0          </a:t>
                      </a: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1.8,5.1)       &lt;0.0001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16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2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nd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hand smoke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29  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24.4)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23  (19.8)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1.3        </a:t>
                      </a:r>
                    </a:p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/>
                          <a:cs typeface="Candara"/>
                        </a:rPr>
                        <a:t>(0.7, 2.4)        0.40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23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3886200" cy="4495800"/>
          </a:xfrm>
        </p:spPr>
        <p:txBody>
          <a:bodyPr/>
          <a:lstStyle/>
          <a:p>
            <a:pPr algn="l"/>
            <a:r>
              <a:rPr lang="en-US" i="1" u="sng" dirty="0" smtClean="0">
                <a:latin typeface="Candara" pitchFamily="34" charset="0"/>
              </a:rPr>
              <a:t/>
            </a:r>
            <a:br>
              <a:rPr lang="en-US" i="1" u="sng" dirty="0" smtClean="0">
                <a:latin typeface="Candara" pitchFamily="34" charset="0"/>
              </a:rPr>
            </a:br>
            <a:r>
              <a:rPr lang="en-US" sz="3200" dirty="0" smtClean="0">
                <a:latin typeface="Candara" pitchFamily="34" charset="0"/>
              </a:rPr>
              <a:t>Implications:</a:t>
            </a:r>
            <a:br>
              <a:rPr lang="en-US" sz="3200" dirty="0" smtClean="0">
                <a:latin typeface="Candara" pitchFamily="34" charset="0"/>
              </a:rPr>
            </a:br>
            <a:r>
              <a:rPr lang="en-US" sz="3200" dirty="0">
                <a:latin typeface="Candara" pitchFamily="34" charset="0"/>
              </a:rPr>
              <a:t/>
            </a:r>
            <a:br>
              <a:rPr lang="en-US" sz="3200" dirty="0">
                <a:latin typeface="Candara" pitchFamily="34" charset="0"/>
              </a:rPr>
            </a:br>
            <a:r>
              <a:rPr lang="en-US" sz="3200" dirty="0" smtClean="0">
                <a:latin typeface="Candara" pitchFamily="34" charset="0"/>
              </a:rPr>
              <a:t>“no one thing” was found, but 64% of households had at least one risk above threshold levels.</a:t>
            </a:r>
            <a:endParaRPr lang="en-US" sz="3200" dirty="0">
              <a:latin typeface="Candara" pitchFamily="34" charset="0"/>
            </a:endParaRPr>
          </a:p>
        </p:txBody>
      </p:sp>
      <p:pic>
        <p:nvPicPr>
          <p:cNvPr id="4" name="Picture 2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52400"/>
            <a:ext cx="4953000" cy="660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381000"/>
            <a:ext cx="4495800" cy="6172200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The public health nursing intervention was effective compared with usual and customary practice.</a:t>
            </a:r>
          </a:p>
          <a:p>
            <a:pPr algn="l"/>
            <a:endParaRPr lang="en-US" sz="3200" i="1" dirty="0">
              <a:effectLst/>
              <a:latin typeface="Candara"/>
              <a:cs typeface="Candara"/>
            </a:endParaRPr>
          </a:p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1</a:t>
            </a:r>
            <a:r>
              <a:rPr lang="en-US" sz="3200" i="1" baseline="30000" dirty="0" smtClean="0">
                <a:effectLst/>
                <a:latin typeface="Candara"/>
                <a:cs typeface="Candara"/>
              </a:rPr>
              <a:t>st</a:t>
            </a:r>
            <a:r>
              <a:rPr lang="en-US" sz="3200" i="1" dirty="0" smtClean="0">
                <a:effectLst/>
                <a:latin typeface="Candara"/>
                <a:cs typeface="Candara"/>
              </a:rPr>
              <a:t> study of a PHN intervention using a randomized controlled trial in rural communities</a:t>
            </a:r>
          </a:p>
          <a:p>
            <a:pPr algn="l"/>
            <a:endParaRPr lang="en-US" sz="3200" i="1" dirty="0" smtClean="0">
              <a:effectLst/>
              <a:latin typeface="Candara"/>
              <a:cs typeface="Candara"/>
            </a:endParaRPr>
          </a:p>
          <a:p>
            <a:endParaRPr lang="en-US" sz="3200" i="1" dirty="0">
              <a:effectLst/>
              <a:latin typeface="Candara"/>
              <a:cs typeface="Candara"/>
            </a:endParaRPr>
          </a:p>
        </p:txBody>
      </p:sp>
      <p:pic>
        <p:nvPicPr>
          <p:cNvPr id="151556" name="Picture 4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43434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276600"/>
            <a:ext cx="5486400" cy="1676400"/>
          </a:xfrm>
        </p:spPr>
        <p:txBody>
          <a:bodyPr/>
          <a:lstStyle/>
          <a:p>
            <a:pPr algn="l"/>
            <a:r>
              <a:rPr lang="en-US" sz="3200" dirty="0" smtClean="0">
                <a:latin typeface="Candara"/>
                <a:cs typeface="Candara"/>
              </a:rPr>
              <a:t>Limitations:</a:t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 smtClean="0">
                <a:latin typeface="Candara"/>
                <a:cs typeface="Candara"/>
              </a:rPr>
              <a:t>-atypical rural communities</a:t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 smtClean="0">
                <a:latin typeface="Candara"/>
                <a:cs typeface="Candara"/>
              </a:rPr>
              <a:t>-high educational levels</a:t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 smtClean="0">
                <a:latin typeface="Candara"/>
                <a:cs typeface="Candara"/>
              </a:rPr>
              <a:t/>
            </a:r>
            <a:br>
              <a:rPr lang="en-US" sz="3200" dirty="0" smtClean="0">
                <a:latin typeface="Candara"/>
                <a:cs typeface="Candara"/>
              </a:rPr>
            </a:br>
            <a:r>
              <a:rPr lang="en-US" sz="3200" dirty="0">
                <a:latin typeface="Candara"/>
                <a:cs typeface="Candara"/>
              </a:rPr>
              <a:t/>
            </a:r>
            <a:br>
              <a:rPr lang="en-US" sz="3200" dirty="0">
                <a:latin typeface="Candara"/>
                <a:cs typeface="Candara"/>
              </a:rPr>
            </a:br>
            <a:endParaRPr lang="en-US" sz="3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78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742" b="3742"/>
          <a:stretch>
            <a:fillRect/>
          </a:stretch>
        </p:blipFill>
        <p:spPr>
          <a:xfrm>
            <a:off x="526536" y="609600"/>
            <a:ext cx="8236464" cy="5715000"/>
          </a:xfrm>
        </p:spPr>
      </p:pic>
    </p:spTree>
    <p:extLst>
      <p:ext uri="{BB962C8B-B14F-4D97-AF65-F5344CB8AC3E}">
        <p14:creationId xmlns:p14="http://schemas.microsoft.com/office/powerpoint/2010/main" xmlns="" val="30148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810000" cy="4876800"/>
          </a:xfrm>
        </p:spPr>
        <p:txBody>
          <a:bodyPr anchor="t"/>
          <a:lstStyle/>
          <a:p>
            <a:pPr algn="l"/>
            <a:r>
              <a:rPr lang="en-US" sz="3200" i="1" dirty="0" smtClean="0">
                <a:effectLst/>
                <a:latin typeface="Candara"/>
                <a:cs typeface="Candara"/>
              </a:rPr>
              <a:t>This 5 year study provided evidence that rural public health departments can have an impact on household environmental health in low income families.</a:t>
            </a:r>
            <a:endParaRPr lang="en-US" sz="3200" i="1" dirty="0">
              <a:effectLst/>
              <a:latin typeface="Candara"/>
              <a:cs typeface="Candara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09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50800" dir="5400000" sx="54000" sy="54000" algn="ctr" rotWithShape="0">
              <a:srgbClr val="000000">
                <a:alpha val="43137"/>
              </a:srgbClr>
            </a:outerShdw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17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95400"/>
            <a:ext cx="3886200" cy="5334000"/>
          </a:xfrm>
        </p:spPr>
        <p:txBody>
          <a:bodyPr>
            <a:normAutofit/>
          </a:bodyPr>
          <a:lstStyle/>
          <a:p>
            <a:pPr algn="l"/>
            <a:r>
              <a:rPr lang="en-US" sz="3200" b="0" i="1" dirty="0" smtClean="0">
                <a:effectLst>
                  <a:reflection endPos="0" dist="12700" dir="5400000" sy="-100000" algn="bl" rotWithShape="0"/>
                </a:effectLst>
                <a:latin typeface="Candara"/>
                <a:cs typeface="Candara"/>
              </a:rPr>
              <a:t>We wish to inform public health funders and policy makers about the impact household environmental health interventions can have.</a:t>
            </a:r>
          </a:p>
        </p:txBody>
      </p:sp>
      <p:pic>
        <p:nvPicPr>
          <p:cNvPr id="25604" name="Picture 4" descr="dataset"/>
          <p:cNvPicPr>
            <a:picLocks noChangeAspect="1" noChangeArrowheads="1"/>
          </p:cNvPicPr>
          <p:nvPr/>
        </p:nvPicPr>
        <p:blipFill>
          <a:blip r:embed="rId3" cstate="print"/>
          <a:srcRect l="3333"/>
          <a:stretch>
            <a:fillRect/>
          </a:stretch>
        </p:blipFill>
        <p:spPr bwMode="auto">
          <a:xfrm>
            <a:off x="4343400" y="1143000"/>
            <a:ext cx="4419600" cy="47423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943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2000">
                <a:srgbClr val="FFFFFF"/>
              </a:gs>
              <a:gs pos="100000">
                <a:srgbClr val="000000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1066800" y="914400"/>
            <a:ext cx="7162800" cy="2514601"/>
          </a:xfrm>
        </p:spPr>
        <p:txBody>
          <a:bodyPr anchor="t"/>
          <a:lstStyle/>
          <a:p>
            <a:pPr algn="ctr">
              <a:buNone/>
            </a:pPr>
            <a:r>
              <a:rPr lang="en-US" i="1" dirty="0" smtClean="0">
                <a:solidFill>
                  <a:srgbClr val="000000"/>
                </a:solidFill>
                <a:effectLst/>
              </a:rPr>
              <a:t>Thank you</a:t>
            </a:r>
          </a:p>
          <a:p>
            <a:pPr algn="ctr">
              <a:buNone/>
            </a:pPr>
            <a:endParaRPr lang="en-US" i="1" dirty="0" smtClean="0">
              <a:solidFill>
                <a:srgbClr val="000000"/>
              </a:solidFill>
              <a:effectLst/>
            </a:endParaRPr>
          </a:p>
          <a:p>
            <a:pPr algn="ctr">
              <a:buNone/>
            </a:pPr>
            <a:r>
              <a:rPr lang="en-US" i="1" dirty="0" smtClean="0">
                <a:solidFill>
                  <a:srgbClr val="000000"/>
                </a:solidFill>
                <a:effectLst/>
              </a:rPr>
              <a:t>Patricia Butterfield, PhD, RN, FAAN</a:t>
            </a:r>
          </a:p>
          <a:p>
            <a:pPr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pbutter@wsu.edu</a:t>
            </a:r>
          </a:p>
        </p:txBody>
      </p:sp>
      <p:pic>
        <p:nvPicPr>
          <p:cNvPr id="25" name="Picture 24" descr="Nursing4c_PP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8821" y="3784600"/>
            <a:ext cx="2806357" cy="1422400"/>
          </a:xfrm>
          <a:prstGeom prst="rect">
            <a:avLst/>
          </a:prstGeom>
          <a:effectLst>
            <a:reflection stA="84000" endPos="78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307" b="15307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860614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6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:\Photos and graphics\phn leadership photos\bozeman trail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15144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60000" endPos="12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8691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50" r="2050"/>
          <a:stretch>
            <a:fillRect/>
          </a:stretch>
        </p:blipFill>
        <p:spPr>
          <a:xfrm>
            <a:off x="685800" y="685800"/>
            <a:ext cx="7687366" cy="5334000"/>
          </a:xfrm>
        </p:spPr>
      </p:pic>
    </p:spTree>
    <p:extLst>
      <p:ext uri="{BB962C8B-B14F-4D97-AF65-F5344CB8AC3E}">
        <p14:creationId xmlns:p14="http://schemas.microsoft.com/office/powerpoint/2010/main" xmlns="" val="35374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SEARCH 07 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07 08</Template>
  <TotalTime>4436</TotalTime>
  <Words>917</Words>
  <Application>Microsoft Office PowerPoint</Application>
  <PresentationFormat>On-screen Show (4:3)</PresentationFormat>
  <Paragraphs>223</Paragraphs>
  <Slides>62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RESEARCH 07 08</vt:lpstr>
      <vt:lpstr>2_Custom Design</vt:lpstr>
      <vt:lpstr>Custom Design</vt:lpstr>
      <vt:lpstr>1_Custom Design</vt:lpstr>
      <vt:lpstr>PaperPort Document</vt:lpstr>
      <vt:lpstr>Photo Editor Photo</vt:lpstr>
      <vt:lpstr>Acrobat Document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background</vt:lpstr>
      <vt:lpstr>Background</vt:lpstr>
      <vt:lpstr>Aims</vt:lpstr>
      <vt:lpstr>Slide 17</vt:lpstr>
      <vt:lpstr> TERRA Framework:   Advances in Nursing Science , 2009.  </vt:lpstr>
      <vt:lpstr>Conceptualization based on: -  Thinking upstream -  Multiple-exposures multiple effects (MeMe) framework from World Health Organization (Briggs)</vt:lpstr>
      <vt:lpstr>Slide 20</vt:lpstr>
      <vt:lpstr>Slide 21</vt:lpstr>
      <vt:lpstr>Slide 22</vt:lpstr>
      <vt:lpstr>Sites included Gallatin County, Montana, and Whatcom County, Washington</vt:lpstr>
      <vt:lpstr>Inclusion Criteria</vt:lpstr>
      <vt:lpstr>testing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Local public health nurses delivered intervention during 4 home visits Contracted with environmental health personnel at health department</vt:lpstr>
      <vt:lpstr>Slide 34</vt:lpstr>
      <vt:lpstr>Slide 35</vt:lpstr>
      <vt:lpstr>Slide 36</vt:lpstr>
      <vt:lpstr>Slide 37</vt:lpstr>
      <vt:lpstr>Slide 38</vt:lpstr>
      <vt:lpstr>Slide 39</vt:lpstr>
      <vt:lpstr>Risk:  Mold Indoor signs of water damage  74 (31%) homes  Elevated wood moisture equivalent (&gt;18%) readings in 38 of these 74 homes </vt:lpstr>
      <vt:lpstr>Risk:  Carbon Monoxide  20 (9%) of households  40-264ppm</vt:lpstr>
      <vt:lpstr>Risk:  Blood lead  3 of 350 (&lt;1%)  5.5-9.2 μ/dL</vt:lpstr>
      <vt:lpstr>Risk:  environmental tobacco smoke Specimen:  salivary cotinine   12 of 388 children (3%)  above threshold 5.1-86.3mg/L</vt:lpstr>
      <vt:lpstr>Risk:  biologic and chemical contaminants in drinking water   </vt:lpstr>
      <vt:lpstr> Total coliforms in 39 (17%) of water samples  E.coli in 2% of samples</vt:lpstr>
      <vt:lpstr>4 homes with elevated nitrate levels  (12.8-15.4mg/L)  </vt:lpstr>
      <vt:lpstr>4 households with detectable levels of VOCs (e.g., toluene, chloroform) </vt:lpstr>
      <vt:lpstr>Slide 48</vt:lpstr>
      <vt:lpstr>Slide 49</vt:lpstr>
      <vt:lpstr>Outcomes of RCT  self efficacy  precaution adoption 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 Implications:  “no one thing” was found, but 64% of households had at least one risk above threshold levels.</vt:lpstr>
      <vt:lpstr>Slide 60</vt:lpstr>
      <vt:lpstr>Limitations: -atypical rural communities -high educational levels   </vt:lpstr>
      <vt:lpstr>This 5 year study provided evidence that rural public health departments can have an impact on household environmental health in low income families.</vt:lpstr>
      <vt:lpstr>Slide 63</vt:lpstr>
      <vt:lpstr>Slide 64</vt:lpstr>
    </vt:vector>
  </TitlesOfParts>
  <Company>Intercollegiate College of Nursing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corivaughn</dc:creator>
  <cp:lastModifiedBy>Josie Henderson</cp:lastModifiedBy>
  <cp:revision>237</cp:revision>
  <cp:lastPrinted>1601-01-01T00:00:00Z</cp:lastPrinted>
  <dcterms:created xsi:type="dcterms:W3CDTF">2009-08-16T08:57:09Z</dcterms:created>
  <dcterms:modified xsi:type="dcterms:W3CDTF">2011-12-06T23:08:13Z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TC102037921033</vt:lpwstr>
  </property>
</Properties>
</file>